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666" r:id="rId2"/>
    <p:sldId id="659" r:id="rId3"/>
    <p:sldId id="618" r:id="rId4"/>
    <p:sldId id="301" r:id="rId5"/>
    <p:sldId id="639" r:id="rId6"/>
    <p:sldId id="616" r:id="rId7"/>
    <p:sldId id="264" r:id="rId8"/>
    <p:sldId id="265" r:id="rId9"/>
    <p:sldId id="669" r:id="rId10"/>
    <p:sldId id="667" r:id="rId11"/>
    <p:sldId id="668" r:id="rId12"/>
    <p:sldId id="295" r:id="rId13"/>
    <p:sldId id="29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AB6E"/>
    <a:srgbClr val="000000"/>
    <a:srgbClr val="39495B"/>
    <a:srgbClr val="DD8A61"/>
    <a:srgbClr val="7B868E"/>
    <a:srgbClr val="FFFFFF"/>
    <a:srgbClr val="9CB9C5"/>
    <a:srgbClr val="F0F0F0"/>
    <a:srgbClr val="A9BE5F"/>
    <a:srgbClr val="E5C5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57" autoAdjust="0"/>
  </p:normalViewPr>
  <p:slideViewPr>
    <p:cSldViewPr snapToGrid="0">
      <p:cViewPr varScale="1">
        <p:scale>
          <a:sx n="91" d="100"/>
          <a:sy n="91" d="100"/>
        </p:scale>
        <p:origin x="5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DE2C4-FD3F-4F20-99F5-EB3C4A772D0D}" type="datetimeFigureOut">
              <a:rPr lang="en-US" smtClean="0"/>
              <a:t>8/20/2024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3D67AE-E65E-4B14-858F-3DE1752502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1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38A8D-3ED3-1BFA-EE2A-78D1915B4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E639A7-D4BE-6394-FDFA-9A405C2B3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2789F-FA7F-17A0-A756-6DF7DC6FFD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54581-D046-C9AD-DA80-953DA724C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78B8E-99C4-4207-8A72-FF2B8671E5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276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png"/><Relationship Id="rId3" Type="http://schemas.openxmlformats.org/officeDocument/2006/relationships/image" Target="../media/image4.png"/><Relationship Id="rId7" Type="http://schemas.openxmlformats.org/officeDocument/2006/relationships/image" Target="../media/image16.jpeg"/><Relationship Id="rId12" Type="http://schemas.openxmlformats.org/officeDocument/2006/relationships/image" Target="../media/image21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822A42-F4C4-45CE-A218-402BE945D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EC1498E-FB47-448D-8630-A3985BEAF3E6}"/>
              </a:ext>
            </a:extLst>
          </p:cNvPr>
          <p:cNvGrpSpPr/>
          <p:nvPr userDrawn="1"/>
        </p:nvGrpSpPr>
        <p:grpSpPr>
          <a:xfrm>
            <a:off x="678138" y="3498851"/>
            <a:ext cx="2673349" cy="2673349"/>
            <a:chOff x="1743739" y="685800"/>
            <a:chExt cx="3129570" cy="312957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7048AFC-67D8-4E4B-BE12-408CF828ABC2}"/>
                </a:ext>
              </a:extLst>
            </p:cNvPr>
            <p:cNvSpPr/>
            <p:nvPr/>
          </p:nvSpPr>
          <p:spPr>
            <a:xfrm>
              <a:off x="1743739" y="685800"/>
              <a:ext cx="3129570" cy="31295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B915113-9B60-4EAD-BB47-EB9D04691F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9863" y="751924"/>
              <a:ext cx="2997319" cy="2997319"/>
            </a:xfrm>
            <a:prstGeom prst="flowChartConnector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192F73-AE10-4513-847B-2FF35AEC61AB}"/>
              </a:ext>
            </a:extLst>
          </p:cNvPr>
          <p:cNvGrpSpPr/>
          <p:nvPr userDrawn="1"/>
        </p:nvGrpSpPr>
        <p:grpSpPr>
          <a:xfrm>
            <a:off x="1743739" y="685800"/>
            <a:ext cx="3129570" cy="3129570"/>
            <a:chOff x="1743739" y="685800"/>
            <a:chExt cx="3129570" cy="312957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52F3FF6-5F79-425E-8615-22BF99345FBA}"/>
                </a:ext>
              </a:extLst>
            </p:cNvPr>
            <p:cNvSpPr/>
            <p:nvPr/>
          </p:nvSpPr>
          <p:spPr>
            <a:xfrm>
              <a:off x="1743739" y="685800"/>
              <a:ext cx="3129570" cy="31295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5C875F6-9961-43E3-AADD-5F628FA557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9864" y="751925"/>
              <a:ext cx="2997319" cy="2997319"/>
            </a:xfrm>
            <a:prstGeom prst="flowChartConnector">
              <a:avLst/>
            </a:prstGeom>
          </p:spPr>
        </p:pic>
      </p:grp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1B43744-8658-4F25-A7F0-7CE9D82832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335" y="2754766"/>
            <a:ext cx="5908675" cy="11559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 Presentation Headline Goes Here</a:t>
            </a:r>
          </a:p>
          <a:p>
            <a:pPr lvl="0"/>
            <a:endParaRPr lang="en-US" dirty="0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2722055E-98C5-4805-8C58-511654B6AF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335" y="4087191"/>
            <a:ext cx="5908675" cy="3967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Subheading Goes Here</a:t>
            </a: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9AD495-4B6B-DB63-DA30-C626DF738A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629" y="685800"/>
            <a:ext cx="263646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1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7D45-526D-4013-A310-0345723B2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Headline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59FBA-1F18-4662-9308-07EB604DF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1E1A788D-3BEC-4D0B-8959-9AD6A364BDCD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583780" y="1514475"/>
            <a:ext cx="10920412" cy="46497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a graph here.</a:t>
            </a:r>
          </a:p>
        </p:txBody>
      </p:sp>
    </p:spTree>
    <p:extLst>
      <p:ext uri="{BB962C8B-B14F-4D97-AF65-F5344CB8AC3E}">
        <p14:creationId xmlns:p14="http://schemas.microsoft.com/office/powerpoint/2010/main" val="218865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7D45-526D-4013-A310-0345723B2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Headline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59FBA-1F18-4662-9308-07EB604DF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9E7587CF-ED91-4200-83D8-65663AE3FD0A}"/>
              </a:ext>
            </a:extLst>
          </p:cNvPr>
          <p:cNvSpPr>
            <a:spLocks noGrp="1"/>
          </p:cNvSpPr>
          <p:nvPr>
            <p:ph type="dgm" sz="quarter" idx="13" hasCustomPrompt="1"/>
          </p:nvPr>
        </p:nvSpPr>
        <p:spPr>
          <a:xfrm>
            <a:off x="583003" y="1514475"/>
            <a:ext cx="10920412" cy="46497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SmartArt graphic here.</a:t>
            </a:r>
          </a:p>
        </p:txBody>
      </p:sp>
    </p:spTree>
    <p:extLst>
      <p:ext uri="{BB962C8B-B14F-4D97-AF65-F5344CB8AC3E}">
        <p14:creationId xmlns:p14="http://schemas.microsoft.com/office/powerpoint/2010/main" val="1623136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5B8776-495A-4A4D-9AB8-0F169D9A7F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3662DE-9B9B-4FC1-B252-DE5A88269854}"/>
              </a:ext>
            </a:extLst>
          </p:cNvPr>
          <p:cNvSpPr/>
          <p:nvPr userDrawn="1"/>
        </p:nvSpPr>
        <p:spPr>
          <a:xfrm>
            <a:off x="9312441" y="3861959"/>
            <a:ext cx="1980524" cy="1980524"/>
          </a:xfrm>
          <a:prstGeom prst="ellipse">
            <a:avLst/>
          </a:prstGeom>
          <a:solidFill>
            <a:srgbClr val="9CB9C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1F4E58-11A1-4CFC-BEFB-276EEDEC9BC2}"/>
              </a:ext>
            </a:extLst>
          </p:cNvPr>
          <p:cNvSpPr/>
          <p:nvPr userDrawn="1"/>
        </p:nvSpPr>
        <p:spPr>
          <a:xfrm>
            <a:off x="10589342" y="-786580"/>
            <a:ext cx="2310581" cy="2310581"/>
          </a:xfrm>
          <a:prstGeom prst="ellipse">
            <a:avLst/>
          </a:prstGeom>
          <a:solidFill>
            <a:srgbClr val="9CB9C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092A91-7271-41CD-BE73-804135B6BB7C}"/>
              </a:ext>
            </a:extLst>
          </p:cNvPr>
          <p:cNvSpPr/>
          <p:nvPr userDrawn="1"/>
        </p:nvSpPr>
        <p:spPr>
          <a:xfrm>
            <a:off x="-1408470" y="857251"/>
            <a:ext cx="3328220" cy="3328220"/>
          </a:xfrm>
          <a:prstGeom prst="ellipse">
            <a:avLst/>
          </a:prstGeom>
          <a:solidFill>
            <a:srgbClr val="9CB9C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819DB177-48E2-4BA4-9C39-DED84045A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050" y="3186222"/>
            <a:ext cx="3328220" cy="3331998"/>
          </a:xfrm>
          <a:prstGeom prst="rect">
            <a:avLst/>
          </a:prstGeom>
        </p:spPr>
      </p:pic>
      <p:pic>
        <p:nvPicPr>
          <p:cNvPr id="10" name="Picture 9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257A0F98-64F5-4E04-A46A-068A02AA3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221" y="4852221"/>
            <a:ext cx="1091380" cy="10926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551FC9-D0F5-491E-AC7D-59EFF03C88F7}"/>
              </a:ext>
            </a:extLst>
          </p:cNvPr>
          <p:cNvSpPr txBox="1"/>
          <p:nvPr userDrawn="1"/>
        </p:nvSpPr>
        <p:spPr>
          <a:xfrm>
            <a:off x="1263445" y="2767280"/>
            <a:ext cx="96651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+mj-lt"/>
              </a:rPr>
              <a:t>Thank you</a:t>
            </a:r>
            <a:r>
              <a:rPr lang="en-US" sz="8000" dirty="0">
                <a:solidFill>
                  <a:schemeClr val="accent2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9649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704C1D3-D7E3-444F-BA19-34BEA3514F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C4159D2-8BD4-4F07-AE5A-B0B01D7CCC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2" y="685801"/>
            <a:ext cx="2636461" cy="457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EB77F3-B58A-4961-B8B8-09E9BC4FEA38}"/>
              </a:ext>
            </a:extLst>
          </p:cNvPr>
          <p:cNvSpPr txBox="1"/>
          <p:nvPr userDrawn="1"/>
        </p:nvSpPr>
        <p:spPr>
          <a:xfrm>
            <a:off x="598120" y="2157239"/>
            <a:ext cx="47846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solidFill>
                  <a:schemeClr val="bg1"/>
                </a:solidFill>
                <a:latin typeface="+mj-lt"/>
              </a:rPr>
              <a:t>Contact us</a:t>
            </a:r>
            <a:r>
              <a:rPr lang="en-US" sz="4000" dirty="0">
                <a:solidFill>
                  <a:schemeClr val="accent2"/>
                </a:solidFill>
                <a:latin typeface="+mj-lt"/>
              </a:rPr>
              <a:t>.</a:t>
            </a:r>
          </a:p>
          <a:p>
            <a:pPr algn="l"/>
            <a:endParaRPr lang="en-US" sz="1200" dirty="0">
              <a:solidFill>
                <a:schemeClr val="accent2"/>
              </a:solidFill>
              <a:latin typeface="+mj-lt"/>
            </a:endParaRPr>
          </a:p>
          <a:p>
            <a:pPr algn="l"/>
            <a:r>
              <a:rPr lang="en-US" sz="1800" dirty="0">
                <a:solidFill>
                  <a:schemeClr val="bg1"/>
                </a:solidFill>
                <a:latin typeface="+mn-lt"/>
              </a:rPr>
              <a:t>15422 Detroit Avenue, Lakewood, OH 44107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1B55330-5E3F-424E-BDAA-AE9171F1D6A8}"/>
              </a:ext>
            </a:extLst>
          </p:cNvPr>
          <p:cNvGrpSpPr/>
          <p:nvPr userDrawn="1"/>
        </p:nvGrpSpPr>
        <p:grpSpPr>
          <a:xfrm>
            <a:off x="686040" y="3986249"/>
            <a:ext cx="4087348" cy="2185950"/>
            <a:chOff x="6856091" y="3986249"/>
            <a:chExt cx="4087348" cy="218595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4A08F69D-ED27-4248-B159-92FCD81F82BB}"/>
                </a:ext>
              </a:extLst>
            </p:cNvPr>
            <p:cNvGrpSpPr/>
            <p:nvPr userDrawn="1"/>
          </p:nvGrpSpPr>
          <p:grpSpPr>
            <a:xfrm>
              <a:off x="6856091" y="3986249"/>
              <a:ext cx="567998" cy="2185950"/>
              <a:chOff x="6856091" y="3887930"/>
              <a:chExt cx="567998" cy="2185950"/>
            </a:xfrm>
          </p:grpSpPr>
          <p:pic>
            <p:nvPicPr>
              <p:cNvPr id="10" name="Picture 9" descr="A close-up of the moon&#10;&#10;Description automatically generated with medium confidence">
                <a:extLst>
                  <a:ext uri="{FF2B5EF4-FFF2-40B4-BE49-F238E27FC236}">
                    <a16:creationId xmlns:a16="http://schemas.microsoft.com/office/drawing/2014/main" id="{7887081D-E2BA-43B3-9A5F-BE47CE784EE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56091" y="3887930"/>
                <a:ext cx="567998" cy="568642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18FD5880-9F45-4587-9CAF-E413910CEB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56091" y="5505238"/>
                <a:ext cx="567997" cy="56864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2BF597FC-1A62-4A56-99E8-75F2D3133E2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856091" y="4696584"/>
                <a:ext cx="567997" cy="568642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5C8F2A8-59C6-4C68-9BBB-984302F5DDD7}"/>
                </a:ext>
              </a:extLst>
            </p:cNvPr>
            <p:cNvSpPr txBox="1"/>
            <p:nvPr userDrawn="1"/>
          </p:nvSpPr>
          <p:spPr>
            <a:xfrm>
              <a:off x="7522408" y="5703212"/>
              <a:ext cx="29400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RoundstoneInsurance.com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54EE3D-20DE-42E6-A152-89F86B695AF5}"/>
                </a:ext>
              </a:extLst>
            </p:cNvPr>
            <p:cNvSpPr txBox="1"/>
            <p:nvPr userDrawn="1"/>
          </p:nvSpPr>
          <p:spPr>
            <a:xfrm>
              <a:off x="7522408" y="4894558"/>
              <a:ext cx="34210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info@roundstoneinsurance.com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9B372B-EFD0-424C-8B8E-47AC3BFBE0B0}"/>
                </a:ext>
              </a:extLst>
            </p:cNvPr>
            <p:cNvSpPr txBox="1"/>
            <p:nvPr userDrawn="1"/>
          </p:nvSpPr>
          <p:spPr>
            <a:xfrm>
              <a:off x="7522408" y="4085904"/>
              <a:ext cx="2647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dirty="0">
                  <a:solidFill>
                    <a:schemeClr val="bg1"/>
                  </a:solidFill>
                  <a:latin typeface="+mn-lt"/>
                </a:rPr>
                <a:t>440.617.0333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CAD6DA1-842A-4491-BDE1-D57F9424CDEE}"/>
              </a:ext>
            </a:extLst>
          </p:cNvPr>
          <p:cNvGrpSpPr/>
          <p:nvPr userDrawn="1"/>
        </p:nvGrpSpPr>
        <p:grpSpPr>
          <a:xfrm>
            <a:off x="6385108" y="3498851"/>
            <a:ext cx="2673349" cy="2673349"/>
            <a:chOff x="1743739" y="685800"/>
            <a:chExt cx="3129570" cy="312957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AC06B19-1B48-42A7-8E74-004E01C0274C}"/>
                </a:ext>
              </a:extLst>
            </p:cNvPr>
            <p:cNvSpPr/>
            <p:nvPr/>
          </p:nvSpPr>
          <p:spPr>
            <a:xfrm>
              <a:off x="1743739" y="685800"/>
              <a:ext cx="3129570" cy="31295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EBEFDE-2471-4006-80D2-054A754B6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9863" y="751924"/>
              <a:ext cx="2997319" cy="2997319"/>
            </a:xfrm>
            <a:prstGeom prst="flowChartConnector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A4E9BB7-B6F3-408B-AF50-57AC3B17746E}"/>
              </a:ext>
            </a:extLst>
          </p:cNvPr>
          <p:cNvGrpSpPr/>
          <p:nvPr userDrawn="1"/>
        </p:nvGrpSpPr>
        <p:grpSpPr>
          <a:xfrm>
            <a:off x="7450709" y="685800"/>
            <a:ext cx="3129570" cy="3129570"/>
            <a:chOff x="1743739" y="685800"/>
            <a:chExt cx="3129570" cy="312957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4B2E257-EF7F-4043-A537-36B3EFC8D53A}"/>
                </a:ext>
              </a:extLst>
            </p:cNvPr>
            <p:cNvSpPr/>
            <p:nvPr/>
          </p:nvSpPr>
          <p:spPr>
            <a:xfrm>
              <a:off x="1743739" y="685800"/>
              <a:ext cx="3129570" cy="31295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E7AB0DB-9004-4864-A21A-9C1F4FF5A2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9864" y="751925"/>
              <a:ext cx="2997319" cy="2997319"/>
            </a:xfrm>
            <a:prstGeom prst="flowChartConnector">
              <a:avLst/>
            </a:prstGeom>
          </p:spPr>
        </p:pic>
      </p:grpSp>
      <p:pic>
        <p:nvPicPr>
          <p:cNvPr id="30" name="Graphic 29" descr="Telephone outline">
            <a:extLst>
              <a:ext uri="{FF2B5EF4-FFF2-40B4-BE49-F238E27FC236}">
                <a16:creationId xmlns:a16="http://schemas.microsoft.com/office/drawing/2014/main" id="{FDB22E11-AC30-4990-8B23-644B0F9A26E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237" y="4050370"/>
            <a:ext cx="410580" cy="410580"/>
          </a:xfrm>
          <a:prstGeom prst="rect">
            <a:avLst/>
          </a:prstGeom>
        </p:spPr>
      </p:pic>
      <p:pic>
        <p:nvPicPr>
          <p:cNvPr id="32" name="Graphic 31" descr="Open envelope outline">
            <a:extLst>
              <a:ext uri="{FF2B5EF4-FFF2-40B4-BE49-F238E27FC236}">
                <a16:creationId xmlns:a16="http://schemas.microsoft.com/office/drawing/2014/main" id="{FD55F0BA-794F-4993-9161-958FF660863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7024" y="4888581"/>
            <a:ext cx="341006" cy="341006"/>
          </a:xfrm>
          <a:prstGeom prst="rect">
            <a:avLst/>
          </a:prstGeom>
        </p:spPr>
      </p:pic>
      <p:pic>
        <p:nvPicPr>
          <p:cNvPr id="34" name="Graphic 33" descr="Internet outline">
            <a:extLst>
              <a:ext uri="{FF2B5EF4-FFF2-40B4-BE49-F238E27FC236}">
                <a16:creationId xmlns:a16="http://schemas.microsoft.com/office/drawing/2014/main" id="{FF572B10-8230-4A5B-A66C-A1107C5F9D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2861" y="5694700"/>
            <a:ext cx="369332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5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397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5377F-F6A0-47BB-BF64-DA925B04C8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Headline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EB4339-CA0F-427D-AC87-2BD53248EC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C0735-36C3-442F-8B6F-427F172A1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08" y="1770079"/>
            <a:ext cx="2991030" cy="29944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6C96B7-2657-423D-AE78-FC276B94AC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162" y="1770079"/>
            <a:ext cx="2991030" cy="2994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4EFCC3-7158-4B10-BE9F-3266491FF8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0485" y="1770079"/>
            <a:ext cx="2991030" cy="299442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6949943-30BE-4FAB-9990-C66784CE143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807" y="5422175"/>
            <a:ext cx="2991031" cy="800844"/>
          </a:xfrm>
        </p:spPr>
        <p:txBody>
          <a:bodyPr>
            <a:normAutofit/>
          </a:bodyPr>
          <a:lstStyle>
            <a:lvl1pPr algn="ctr">
              <a:defRPr sz="2400" b="1"/>
            </a:lvl1pPr>
          </a:lstStyle>
          <a:p>
            <a:pPr lvl="0"/>
            <a:r>
              <a:rPr lang="en-US" dirty="0"/>
              <a:t>Click here to add description text. 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8FF73C3-CBF9-47E3-9B01-3383333F0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00484" y="5422175"/>
            <a:ext cx="2991031" cy="800844"/>
          </a:xfrm>
        </p:spPr>
        <p:txBody>
          <a:bodyPr>
            <a:normAutofit/>
          </a:bodyPr>
          <a:lstStyle>
            <a:lvl1pPr algn="ctr">
              <a:defRPr sz="2400" b="1"/>
            </a:lvl1pPr>
          </a:lstStyle>
          <a:p>
            <a:pPr lvl="0"/>
            <a:r>
              <a:rPr lang="en-US" dirty="0"/>
              <a:t>Click here to add description text. 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70FBAFF-5423-4EA4-8645-EBFE2EC6DE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3161" y="5422175"/>
            <a:ext cx="2991031" cy="800844"/>
          </a:xfrm>
        </p:spPr>
        <p:txBody>
          <a:bodyPr>
            <a:normAutofit/>
          </a:bodyPr>
          <a:lstStyle>
            <a:lvl1pPr algn="ctr">
              <a:defRPr sz="2400" b="1"/>
            </a:lvl1pPr>
          </a:lstStyle>
          <a:p>
            <a:pPr lvl="0"/>
            <a:r>
              <a:rPr lang="en-US" dirty="0"/>
              <a:t>Click here to add description text. </a:t>
            </a:r>
          </a:p>
        </p:txBody>
      </p:sp>
    </p:spTree>
    <p:extLst>
      <p:ext uri="{BB962C8B-B14F-4D97-AF65-F5344CB8AC3E}">
        <p14:creationId xmlns:p14="http://schemas.microsoft.com/office/powerpoint/2010/main" val="878936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Ic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4A4EE-9046-4CAC-9091-A4D80DA295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Headline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2195C-8BCA-4008-A797-28C4EA1118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B22DFE-2A16-4689-B1ED-692340472C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808" y="1895914"/>
            <a:ext cx="2179896" cy="21823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F127A8-C53B-475C-A66C-7131303969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5271" y="1895913"/>
            <a:ext cx="2179896" cy="2182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4EAA38-6E29-44A0-882E-B61FFD3A11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2734" y="1895914"/>
            <a:ext cx="2179896" cy="2182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32C97-43F6-46A2-83C8-8A66B8FEC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0197" y="1895912"/>
            <a:ext cx="2179896" cy="218237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3C807B-94D6-4107-BEFE-2CF92ADE50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88" y="4744715"/>
            <a:ext cx="2179637" cy="1576008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Click here to add description text. 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DC34C7E4-B3A8-4804-A8B7-8166AAD8FF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2405" y="4744715"/>
            <a:ext cx="2179637" cy="1576008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Click here to add description text. 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959E82C8-9661-4827-9167-92653B1440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7422" y="4744715"/>
            <a:ext cx="2179637" cy="1576008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Click here to add description text. 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F0DBA68E-8FA4-41A1-BA25-C491DCE60D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20456" y="4744715"/>
            <a:ext cx="2179637" cy="1576008"/>
          </a:xfrm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Click here to add description text. </a:t>
            </a:r>
          </a:p>
        </p:txBody>
      </p:sp>
    </p:spTree>
    <p:extLst>
      <p:ext uri="{BB962C8B-B14F-4D97-AF65-F5344CB8AC3E}">
        <p14:creationId xmlns:p14="http://schemas.microsoft.com/office/powerpoint/2010/main" val="68234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Internal Us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822A42-F4C4-45CE-A218-402BE945DC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3FDF735-2DEB-4FA9-A51C-B6CFC33204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691" y="685801"/>
            <a:ext cx="2636461" cy="4572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841245C-D1D8-44F0-9F98-C3FC1D69EAA3}"/>
              </a:ext>
            </a:extLst>
          </p:cNvPr>
          <p:cNvSpPr/>
          <p:nvPr userDrawn="1"/>
        </p:nvSpPr>
        <p:spPr>
          <a:xfrm>
            <a:off x="8164576" y="5063636"/>
            <a:ext cx="3340100" cy="546100"/>
          </a:xfrm>
          <a:prstGeom prst="rect">
            <a:avLst/>
          </a:prstGeom>
          <a:solidFill>
            <a:srgbClr val="9CB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+mj-lt"/>
              </a:rPr>
              <a:t>FOR INTERNAL USE ONLY</a:t>
            </a:r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1FE383DB-36CA-4BBD-93B7-59DC3BF81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90335" y="2754766"/>
            <a:ext cx="5908675" cy="11559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The Presentation Headline Goes Here</a:t>
            </a:r>
          </a:p>
          <a:p>
            <a:pPr lvl="0"/>
            <a:endParaRPr lang="en-US" dirty="0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DB518D12-F48B-4D2C-8BC6-1F1BC88C0D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90335" y="4087191"/>
            <a:ext cx="5908675" cy="39677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Subheading Goes Here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9046F8-B3CD-4A16-BE98-AD52DEE9732C}"/>
              </a:ext>
            </a:extLst>
          </p:cNvPr>
          <p:cNvGrpSpPr/>
          <p:nvPr userDrawn="1"/>
        </p:nvGrpSpPr>
        <p:grpSpPr>
          <a:xfrm>
            <a:off x="678138" y="3498851"/>
            <a:ext cx="2673349" cy="2673349"/>
            <a:chOff x="1743739" y="685800"/>
            <a:chExt cx="3129570" cy="312957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14A47A3-B9AE-444F-96DE-5FED4FE2FAE8}"/>
                </a:ext>
              </a:extLst>
            </p:cNvPr>
            <p:cNvSpPr/>
            <p:nvPr/>
          </p:nvSpPr>
          <p:spPr>
            <a:xfrm>
              <a:off x="1743739" y="685800"/>
              <a:ext cx="3129570" cy="31295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C4AAB7F-C325-43FE-8250-5FFA5A7B4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9863" y="751924"/>
              <a:ext cx="2997319" cy="2997319"/>
            </a:xfrm>
            <a:prstGeom prst="flowChartConnector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8B65BEE-6BE0-4F0E-9AE0-97F9E1EBED9F}"/>
              </a:ext>
            </a:extLst>
          </p:cNvPr>
          <p:cNvGrpSpPr/>
          <p:nvPr userDrawn="1"/>
        </p:nvGrpSpPr>
        <p:grpSpPr>
          <a:xfrm>
            <a:off x="1743739" y="685800"/>
            <a:ext cx="3129570" cy="3129570"/>
            <a:chOff x="1743739" y="685800"/>
            <a:chExt cx="3129570" cy="312957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0DCC1CB-AFF7-48D3-A392-2C7B74A0C85C}"/>
                </a:ext>
              </a:extLst>
            </p:cNvPr>
            <p:cNvSpPr/>
            <p:nvPr/>
          </p:nvSpPr>
          <p:spPr>
            <a:xfrm>
              <a:off x="1743739" y="685800"/>
              <a:ext cx="3129570" cy="31295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DBED2C9-925E-4189-B1C2-4F3B59C6D7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09864" y="751925"/>
              <a:ext cx="2997319" cy="2997319"/>
            </a:xfrm>
            <a:prstGeom prst="flowChartConnector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66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3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D42371A-D629-4A4D-94D9-D67493B3C472}"/>
              </a:ext>
            </a:extLst>
          </p:cNvPr>
          <p:cNvSpPr txBox="1">
            <a:spLocks/>
          </p:cNvSpPr>
          <p:nvPr userDrawn="1"/>
        </p:nvSpPr>
        <p:spPr>
          <a:xfrm>
            <a:off x="583002" y="606851"/>
            <a:ext cx="10921189" cy="656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3 Easy Steps to Get Started!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0E3F75-70E7-4AB3-8BE6-4223A6756A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 dirty="0"/>
              <a:t>© </a:t>
            </a:r>
            <a:r>
              <a:rPr lang="en-US" dirty="0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DF2DA92E-29E1-4662-95D9-A2E89EC5F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08" y="1763093"/>
            <a:ext cx="1342647" cy="13441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6DB09-8F99-4AE5-9FCB-AF3D2C51813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07" y="4828029"/>
            <a:ext cx="1342646" cy="13441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06BDF5-CB17-45B8-BDDA-03B1F3CE3D8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807" y="3295561"/>
            <a:ext cx="1342646" cy="1344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20A3D5-A4C0-47FC-B1BD-8271979AB4AD}"/>
              </a:ext>
            </a:extLst>
          </p:cNvPr>
          <p:cNvSpPr txBox="1"/>
          <p:nvPr userDrawn="1"/>
        </p:nvSpPr>
        <p:spPr>
          <a:xfrm>
            <a:off x="670390" y="1927346"/>
            <a:ext cx="1342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66C926-20AB-4EFC-8586-B724A586BED7}"/>
              </a:ext>
            </a:extLst>
          </p:cNvPr>
          <p:cNvSpPr txBox="1"/>
          <p:nvPr userDrawn="1"/>
        </p:nvSpPr>
        <p:spPr>
          <a:xfrm>
            <a:off x="687808" y="3459815"/>
            <a:ext cx="1342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B5A5B-7CF2-4B88-AD76-3C0DD723C8CF}"/>
              </a:ext>
            </a:extLst>
          </p:cNvPr>
          <p:cNvSpPr txBox="1"/>
          <p:nvPr userDrawn="1"/>
        </p:nvSpPr>
        <p:spPr>
          <a:xfrm>
            <a:off x="687808" y="5009702"/>
            <a:ext cx="1342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9880B5C-B084-43C1-BDD2-CF5CE66E12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73353" y="2209086"/>
            <a:ext cx="9130838" cy="4521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here to add agenda item.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17097B4-D942-4ADB-B3A2-6938C97C4B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73353" y="3737231"/>
            <a:ext cx="9130838" cy="4521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here to add agenda item.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32ABFC93-5F4D-411D-BD83-4F401B7C83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73353" y="5261975"/>
            <a:ext cx="9130838" cy="45218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here to add agenda item.</a:t>
            </a:r>
          </a:p>
        </p:txBody>
      </p:sp>
    </p:spTree>
    <p:extLst>
      <p:ext uri="{BB962C8B-B14F-4D97-AF65-F5344CB8AC3E}">
        <p14:creationId xmlns:p14="http://schemas.microsoft.com/office/powerpoint/2010/main" val="2205487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li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5B8776-495A-4A4D-9AB8-0F169D9A7FA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3662DE-9B9B-4FC1-B252-DE5A88269854}"/>
              </a:ext>
            </a:extLst>
          </p:cNvPr>
          <p:cNvSpPr/>
          <p:nvPr userDrawn="1"/>
        </p:nvSpPr>
        <p:spPr>
          <a:xfrm>
            <a:off x="9312441" y="3861959"/>
            <a:ext cx="1980524" cy="1980524"/>
          </a:xfrm>
          <a:prstGeom prst="ellipse">
            <a:avLst/>
          </a:prstGeom>
          <a:solidFill>
            <a:srgbClr val="9CB9C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C1F4E58-11A1-4CFC-BEFB-276EEDEC9BC2}"/>
              </a:ext>
            </a:extLst>
          </p:cNvPr>
          <p:cNvSpPr/>
          <p:nvPr userDrawn="1"/>
        </p:nvSpPr>
        <p:spPr>
          <a:xfrm>
            <a:off x="10589342" y="-786580"/>
            <a:ext cx="2310581" cy="2310581"/>
          </a:xfrm>
          <a:prstGeom prst="ellipse">
            <a:avLst/>
          </a:prstGeom>
          <a:solidFill>
            <a:srgbClr val="9CB9C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092A91-7271-41CD-BE73-804135B6BB7C}"/>
              </a:ext>
            </a:extLst>
          </p:cNvPr>
          <p:cNvSpPr/>
          <p:nvPr userDrawn="1"/>
        </p:nvSpPr>
        <p:spPr>
          <a:xfrm>
            <a:off x="-1408470" y="857251"/>
            <a:ext cx="3328220" cy="3328220"/>
          </a:xfrm>
          <a:prstGeom prst="ellipse">
            <a:avLst/>
          </a:prstGeom>
          <a:solidFill>
            <a:srgbClr val="9CB9C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819DB177-48E2-4BA4-9C39-DED84045A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6050" y="3186222"/>
            <a:ext cx="3328220" cy="3331998"/>
          </a:xfrm>
          <a:prstGeom prst="rect">
            <a:avLst/>
          </a:prstGeom>
        </p:spPr>
      </p:pic>
      <p:pic>
        <p:nvPicPr>
          <p:cNvPr id="10" name="Picture 9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257A0F98-64F5-4E04-A46A-068A02AA3F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221" y="4852221"/>
            <a:ext cx="1091380" cy="1092619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CF26B37-A9FB-4F53-8EB7-B2DB42A5EE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41475" y="3072047"/>
            <a:ext cx="8909050" cy="546424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 sz="4000">
                <a:solidFill>
                  <a:schemeClr val="bg1"/>
                </a:solidFill>
                <a:latin typeface="+mj-lt"/>
              </a:defRPr>
            </a:lvl2pPr>
            <a:lvl3pPr>
              <a:defRPr sz="4000">
                <a:solidFill>
                  <a:schemeClr val="bg1"/>
                </a:solidFill>
                <a:latin typeface="+mj-lt"/>
              </a:defRPr>
            </a:lvl3pPr>
            <a:lvl4pPr>
              <a:defRPr sz="4000">
                <a:solidFill>
                  <a:schemeClr val="bg1"/>
                </a:solidFill>
                <a:latin typeface="+mj-lt"/>
              </a:defRPr>
            </a:lvl4pPr>
            <a:lvl5pPr>
              <a:defRPr sz="4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Section Headline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5190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F92F41-C569-408D-9B93-BFA13A595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613" y="1514405"/>
            <a:ext cx="10922000" cy="46498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here to add text.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D7D45-526D-4013-A310-0345723B2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Headline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59FBA-1F18-4662-9308-07EB604DF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307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One Column (no graphic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10791AB-67F2-4135-884E-9A3BF150073C}"/>
              </a:ext>
            </a:extLst>
          </p:cNvPr>
          <p:cNvSpPr/>
          <p:nvPr userDrawn="1"/>
        </p:nvSpPr>
        <p:spPr>
          <a:xfrm>
            <a:off x="8200102" y="1263704"/>
            <a:ext cx="3991897" cy="5594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F92F41-C569-408D-9B93-BFA13A595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613" y="1514405"/>
            <a:ext cx="10922000" cy="46498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here to add text.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D7D45-526D-4013-A310-0345723B2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Headline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59FBA-1F18-4662-9308-07EB604DF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0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(dark bg)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4034A6-AE48-4431-A061-20F47713BA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F92F41-C569-408D-9B93-BFA13A5956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2613" y="1514405"/>
            <a:ext cx="10922000" cy="4649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here to add text.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2D7D45-526D-4013-A310-0345723B2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The Headline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59FBA-1F18-4662-9308-07EB604DF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44DDD2-F4A0-49F8-A929-EC0E29424C72}"/>
              </a:ext>
            </a:extLst>
          </p:cNvPr>
          <p:cNvSpPr/>
          <p:nvPr userDrawn="1"/>
        </p:nvSpPr>
        <p:spPr>
          <a:xfrm>
            <a:off x="11169445" y="3279058"/>
            <a:ext cx="3126658" cy="3126658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FED545-3C66-40C7-B1BE-25493136B83C}"/>
              </a:ext>
            </a:extLst>
          </p:cNvPr>
          <p:cNvSpPr/>
          <p:nvPr userDrawn="1"/>
        </p:nvSpPr>
        <p:spPr>
          <a:xfrm>
            <a:off x="8370345" y="1513546"/>
            <a:ext cx="3126658" cy="3126658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D966E3-7A49-454C-A0CA-3983C0B8DFC5}"/>
              </a:ext>
            </a:extLst>
          </p:cNvPr>
          <p:cNvSpPr/>
          <p:nvPr userDrawn="1"/>
        </p:nvSpPr>
        <p:spPr>
          <a:xfrm>
            <a:off x="11497003" y="1680385"/>
            <a:ext cx="1023177" cy="1023177"/>
          </a:xfrm>
          <a:prstGeom prst="ellipse">
            <a:avLst/>
          </a:prstGeom>
          <a:solidFill>
            <a:schemeClr val="accent2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01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&#10;&#10;Description automatically generated">
            <a:extLst>
              <a:ext uri="{FF2B5EF4-FFF2-40B4-BE49-F238E27FC236}">
                <a16:creationId xmlns:a16="http://schemas.microsoft.com/office/drawing/2014/main" id="{27809F2B-1C16-408D-B249-D2D50338A7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3EE6E-DE9B-437B-9C60-0DCB72344B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5800" y="685798"/>
            <a:ext cx="10820400" cy="5486400"/>
          </a:xfrm>
          <a:custGeom>
            <a:avLst/>
            <a:gdLst>
              <a:gd name="connsiteX0" fmla="*/ 0 w 10820400"/>
              <a:gd name="connsiteY0" fmla="*/ 0 h 5486400"/>
              <a:gd name="connsiteX1" fmla="*/ 892683 w 10820400"/>
              <a:gd name="connsiteY1" fmla="*/ 0 h 5486400"/>
              <a:gd name="connsiteX2" fmla="*/ 1677162 w 10820400"/>
              <a:gd name="connsiteY2" fmla="*/ 0 h 5486400"/>
              <a:gd name="connsiteX3" fmla="*/ 2245233 w 10820400"/>
              <a:gd name="connsiteY3" fmla="*/ 0 h 5486400"/>
              <a:gd name="connsiteX4" fmla="*/ 2596896 w 10820400"/>
              <a:gd name="connsiteY4" fmla="*/ 0 h 5486400"/>
              <a:gd name="connsiteX5" fmla="*/ 2948559 w 10820400"/>
              <a:gd name="connsiteY5" fmla="*/ 0 h 5486400"/>
              <a:gd name="connsiteX6" fmla="*/ 3841242 w 10820400"/>
              <a:gd name="connsiteY6" fmla="*/ 0 h 5486400"/>
              <a:gd name="connsiteX7" fmla="*/ 4625721 w 10820400"/>
              <a:gd name="connsiteY7" fmla="*/ 0 h 5486400"/>
              <a:gd name="connsiteX8" fmla="*/ 5518404 w 10820400"/>
              <a:gd name="connsiteY8" fmla="*/ 0 h 5486400"/>
              <a:gd name="connsiteX9" fmla="*/ 6086475 w 10820400"/>
              <a:gd name="connsiteY9" fmla="*/ 0 h 5486400"/>
              <a:gd name="connsiteX10" fmla="*/ 6438138 w 10820400"/>
              <a:gd name="connsiteY10" fmla="*/ 0 h 5486400"/>
              <a:gd name="connsiteX11" fmla="*/ 6898005 w 10820400"/>
              <a:gd name="connsiteY11" fmla="*/ 0 h 5486400"/>
              <a:gd name="connsiteX12" fmla="*/ 7790688 w 10820400"/>
              <a:gd name="connsiteY12" fmla="*/ 0 h 5486400"/>
              <a:gd name="connsiteX13" fmla="*/ 8683371 w 10820400"/>
              <a:gd name="connsiteY13" fmla="*/ 0 h 5486400"/>
              <a:gd name="connsiteX14" fmla="*/ 9035034 w 10820400"/>
              <a:gd name="connsiteY14" fmla="*/ 0 h 5486400"/>
              <a:gd name="connsiteX15" fmla="*/ 9711309 w 10820400"/>
              <a:gd name="connsiteY15" fmla="*/ 0 h 5486400"/>
              <a:gd name="connsiteX16" fmla="*/ 10820400 w 10820400"/>
              <a:gd name="connsiteY16" fmla="*/ 0 h 5486400"/>
              <a:gd name="connsiteX17" fmla="*/ 10820400 w 10820400"/>
              <a:gd name="connsiteY17" fmla="*/ 685800 h 5486400"/>
              <a:gd name="connsiteX18" fmla="*/ 10820400 w 10820400"/>
              <a:gd name="connsiteY18" fmla="*/ 1371600 h 5486400"/>
              <a:gd name="connsiteX19" fmla="*/ 10820400 w 10820400"/>
              <a:gd name="connsiteY19" fmla="*/ 2002536 h 5486400"/>
              <a:gd name="connsiteX20" fmla="*/ 10820400 w 10820400"/>
              <a:gd name="connsiteY20" fmla="*/ 2523744 h 5486400"/>
              <a:gd name="connsiteX21" fmla="*/ 10820400 w 10820400"/>
              <a:gd name="connsiteY21" fmla="*/ 3154680 h 5486400"/>
              <a:gd name="connsiteX22" fmla="*/ 10820400 w 10820400"/>
              <a:gd name="connsiteY22" fmla="*/ 3840480 h 5486400"/>
              <a:gd name="connsiteX23" fmla="*/ 10820400 w 10820400"/>
              <a:gd name="connsiteY23" fmla="*/ 4361688 h 5486400"/>
              <a:gd name="connsiteX24" fmla="*/ 10820400 w 10820400"/>
              <a:gd name="connsiteY24" fmla="*/ 5486400 h 5486400"/>
              <a:gd name="connsiteX25" fmla="*/ 10144125 w 10820400"/>
              <a:gd name="connsiteY25" fmla="*/ 5486400 h 5486400"/>
              <a:gd name="connsiteX26" fmla="*/ 9792462 w 10820400"/>
              <a:gd name="connsiteY26" fmla="*/ 5486400 h 5486400"/>
              <a:gd name="connsiteX27" fmla="*/ 9332595 w 10820400"/>
              <a:gd name="connsiteY27" fmla="*/ 5486400 h 5486400"/>
              <a:gd name="connsiteX28" fmla="*/ 8872728 w 10820400"/>
              <a:gd name="connsiteY28" fmla="*/ 5486400 h 5486400"/>
              <a:gd name="connsiteX29" fmla="*/ 8304657 w 10820400"/>
              <a:gd name="connsiteY29" fmla="*/ 5486400 h 5486400"/>
              <a:gd name="connsiteX30" fmla="*/ 7844790 w 10820400"/>
              <a:gd name="connsiteY30" fmla="*/ 5486400 h 5486400"/>
              <a:gd name="connsiteX31" fmla="*/ 7168515 w 10820400"/>
              <a:gd name="connsiteY31" fmla="*/ 5486400 h 5486400"/>
              <a:gd name="connsiteX32" fmla="*/ 6708648 w 10820400"/>
              <a:gd name="connsiteY32" fmla="*/ 5486400 h 5486400"/>
              <a:gd name="connsiteX33" fmla="*/ 5924169 w 10820400"/>
              <a:gd name="connsiteY33" fmla="*/ 5486400 h 5486400"/>
              <a:gd name="connsiteX34" fmla="*/ 5247894 w 10820400"/>
              <a:gd name="connsiteY34" fmla="*/ 5486400 h 5486400"/>
              <a:gd name="connsiteX35" fmla="*/ 4896231 w 10820400"/>
              <a:gd name="connsiteY35" fmla="*/ 5486400 h 5486400"/>
              <a:gd name="connsiteX36" fmla="*/ 4111752 w 10820400"/>
              <a:gd name="connsiteY36" fmla="*/ 5486400 h 5486400"/>
              <a:gd name="connsiteX37" fmla="*/ 3435477 w 10820400"/>
              <a:gd name="connsiteY37" fmla="*/ 5486400 h 5486400"/>
              <a:gd name="connsiteX38" fmla="*/ 2650998 w 10820400"/>
              <a:gd name="connsiteY38" fmla="*/ 5486400 h 5486400"/>
              <a:gd name="connsiteX39" fmla="*/ 2299335 w 10820400"/>
              <a:gd name="connsiteY39" fmla="*/ 5486400 h 5486400"/>
              <a:gd name="connsiteX40" fmla="*/ 1623060 w 10820400"/>
              <a:gd name="connsiteY40" fmla="*/ 5486400 h 5486400"/>
              <a:gd name="connsiteX41" fmla="*/ 838581 w 10820400"/>
              <a:gd name="connsiteY41" fmla="*/ 5486400 h 5486400"/>
              <a:gd name="connsiteX42" fmla="*/ 0 w 10820400"/>
              <a:gd name="connsiteY42" fmla="*/ 5486400 h 5486400"/>
              <a:gd name="connsiteX43" fmla="*/ 0 w 10820400"/>
              <a:gd name="connsiteY43" fmla="*/ 4690872 h 5486400"/>
              <a:gd name="connsiteX44" fmla="*/ 0 w 10820400"/>
              <a:gd name="connsiteY44" fmla="*/ 4169664 h 5486400"/>
              <a:gd name="connsiteX45" fmla="*/ 0 w 10820400"/>
              <a:gd name="connsiteY45" fmla="*/ 3483864 h 5486400"/>
              <a:gd name="connsiteX46" fmla="*/ 0 w 10820400"/>
              <a:gd name="connsiteY46" fmla="*/ 2688336 h 5486400"/>
              <a:gd name="connsiteX47" fmla="*/ 0 w 10820400"/>
              <a:gd name="connsiteY47" fmla="*/ 2002536 h 5486400"/>
              <a:gd name="connsiteX48" fmla="*/ 0 w 10820400"/>
              <a:gd name="connsiteY48" fmla="*/ 1261872 h 5486400"/>
              <a:gd name="connsiteX49" fmla="*/ 0 w 10820400"/>
              <a:gd name="connsiteY49" fmla="*/ 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820400" h="5486400" fill="none" extrusionOk="0">
                <a:moveTo>
                  <a:pt x="0" y="0"/>
                </a:moveTo>
                <a:cubicBezTo>
                  <a:pt x="241696" y="16400"/>
                  <a:pt x="530008" y="-21083"/>
                  <a:pt x="892683" y="0"/>
                </a:cubicBezTo>
                <a:cubicBezTo>
                  <a:pt x="1255358" y="21083"/>
                  <a:pt x="1355971" y="2193"/>
                  <a:pt x="1677162" y="0"/>
                </a:cubicBezTo>
                <a:cubicBezTo>
                  <a:pt x="1998353" y="-2193"/>
                  <a:pt x="2039705" y="7350"/>
                  <a:pt x="2245233" y="0"/>
                </a:cubicBezTo>
                <a:cubicBezTo>
                  <a:pt x="2450761" y="-7350"/>
                  <a:pt x="2504558" y="3065"/>
                  <a:pt x="2596896" y="0"/>
                </a:cubicBezTo>
                <a:cubicBezTo>
                  <a:pt x="2689234" y="-3065"/>
                  <a:pt x="2780547" y="-1445"/>
                  <a:pt x="2948559" y="0"/>
                </a:cubicBezTo>
                <a:cubicBezTo>
                  <a:pt x="3116571" y="1445"/>
                  <a:pt x="3589302" y="-21472"/>
                  <a:pt x="3841242" y="0"/>
                </a:cubicBezTo>
                <a:cubicBezTo>
                  <a:pt x="4093182" y="21472"/>
                  <a:pt x="4369451" y="33840"/>
                  <a:pt x="4625721" y="0"/>
                </a:cubicBezTo>
                <a:cubicBezTo>
                  <a:pt x="4881991" y="-33840"/>
                  <a:pt x="5219826" y="-28954"/>
                  <a:pt x="5518404" y="0"/>
                </a:cubicBezTo>
                <a:cubicBezTo>
                  <a:pt x="5816982" y="28954"/>
                  <a:pt x="5949216" y="-12048"/>
                  <a:pt x="6086475" y="0"/>
                </a:cubicBezTo>
                <a:cubicBezTo>
                  <a:pt x="6223734" y="12048"/>
                  <a:pt x="6328454" y="1954"/>
                  <a:pt x="6438138" y="0"/>
                </a:cubicBezTo>
                <a:cubicBezTo>
                  <a:pt x="6547822" y="-1954"/>
                  <a:pt x="6742309" y="16593"/>
                  <a:pt x="6898005" y="0"/>
                </a:cubicBezTo>
                <a:cubicBezTo>
                  <a:pt x="7053701" y="-16593"/>
                  <a:pt x="7611380" y="-21019"/>
                  <a:pt x="7790688" y="0"/>
                </a:cubicBezTo>
                <a:cubicBezTo>
                  <a:pt x="7969996" y="21019"/>
                  <a:pt x="8298025" y="33376"/>
                  <a:pt x="8683371" y="0"/>
                </a:cubicBezTo>
                <a:cubicBezTo>
                  <a:pt x="9068717" y="-33376"/>
                  <a:pt x="8898915" y="-3500"/>
                  <a:pt x="9035034" y="0"/>
                </a:cubicBezTo>
                <a:cubicBezTo>
                  <a:pt x="9171153" y="3500"/>
                  <a:pt x="9496430" y="-22561"/>
                  <a:pt x="9711309" y="0"/>
                </a:cubicBezTo>
                <a:cubicBezTo>
                  <a:pt x="9926188" y="22561"/>
                  <a:pt x="10417670" y="-20322"/>
                  <a:pt x="10820400" y="0"/>
                </a:cubicBezTo>
                <a:cubicBezTo>
                  <a:pt x="10823449" y="153674"/>
                  <a:pt x="10824692" y="507188"/>
                  <a:pt x="10820400" y="685800"/>
                </a:cubicBezTo>
                <a:cubicBezTo>
                  <a:pt x="10816108" y="864412"/>
                  <a:pt x="10792373" y="1111248"/>
                  <a:pt x="10820400" y="1371600"/>
                </a:cubicBezTo>
                <a:cubicBezTo>
                  <a:pt x="10848427" y="1631952"/>
                  <a:pt x="10811704" y="1689469"/>
                  <a:pt x="10820400" y="2002536"/>
                </a:cubicBezTo>
                <a:cubicBezTo>
                  <a:pt x="10829096" y="2315603"/>
                  <a:pt x="10797127" y="2394749"/>
                  <a:pt x="10820400" y="2523744"/>
                </a:cubicBezTo>
                <a:cubicBezTo>
                  <a:pt x="10843673" y="2652739"/>
                  <a:pt x="10809930" y="2945556"/>
                  <a:pt x="10820400" y="3154680"/>
                </a:cubicBezTo>
                <a:cubicBezTo>
                  <a:pt x="10830870" y="3363804"/>
                  <a:pt x="10814266" y="3542578"/>
                  <a:pt x="10820400" y="3840480"/>
                </a:cubicBezTo>
                <a:cubicBezTo>
                  <a:pt x="10826534" y="4138382"/>
                  <a:pt x="10808321" y="4118952"/>
                  <a:pt x="10820400" y="4361688"/>
                </a:cubicBezTo>
                <a:cubicBezTo>
                  <a:pt x="10832479" y="4604424"/>
                  <a:pt x="10807024" y="5060544"/>
                  <a:pt x="10820400" y="5486400"/>
                </a:cubicBezTo>
                <a:cubicBezTo>
                  <a:pt x="10672603" y="5506509"/>
                  <a:pt x="10335496" y="5490160"/>
                  <a:pt x="10144125" y="5486400"/>
                </a:cubicBezTo>
                <a:cubicBezTo>
                  <a:pt x="9952755" y="5482640"/>
                  <a:pt x="9884068" y="5481798"/>
                  <a:pt x="9792462" y="5486400"/>
                </a:cubicBezTo>
                <a:cubicBezTo>
                  <a:pt x="9700856" y="5491002"/>
                  <a:pt x="9540306" y="5497438"/>
                  <a:pt x="9332595" y="5486400"/>
                </a:cubicBezTo>
                <a:cubicBezTo>
                  <a:pt x="9124884" y="5475362"/>
                  <a:pt x="8983767" y="5472109"/>
                  <a:pt x="8872728" y="5486400"/>
                </a:cubicBezTo>
                <a:cubicBezTo>
                  <a:pt x="8761689" y="5500691"/>
                  <a:pt x="8500825" y="5460992"/>
                  <a:pt x="8304657" y="5486400"/>
                </a:cubicBezTo>
                <a:cubicBezTo>
                  <a:pt x="8108489" y="5511808"/>
                  <a:pt x="7956183" y="5487807"/>
                  <a:pt x="7844790" y="5486400"/>
                </a:cubicBezTo>
                <a:cubicBezTo>
                  <a:pt x="7733397" y="5484993"/>
                  <a:pt x="7342607" y="5480412"/>
                  <a:pt x="7168515" y="5486400"/>
                </a:cubicBezTo>
                <a:cubicBezTo>
                  <a:pt x="6994423" y="5492388"/>
                  <a:pt x="6888406" y="5476510"/>
                  <a:pt x="6708648" y="5486400"/>
                </a:cubicBezTo>
                <a:cubicBezTo>
                  <a:pt x="6528890" y="5496290"/>
                  <a:pt x="6120349" y="5450248"/>
                  <a:pt x="5924169" y="5486400"/>
                </a:cubicBezTo>
                <a:cubicBezTo>
                  <a:pt x="5727989" y="5522552"/>
                  <a:pt x="5464064" y="5454987"/>
                  <a:pt x="5247894" y="5486400"/>
                </a:cubicBezTo>
                <a:cubicBezTo>
                  <a:pt x="5031725" y="5517813"/>
                  <a:pt x="5056645" y="5493291"/>
                  <a:pt x="4896231" y="5486400"/>
                </a:cubicBezTo>
                <a:cubicBezTo>
                  <a:pt x="4735817" y="5479509"/>
                  <a:pt x="4497713" y="5450186"/>
                  <a:pt x="4111752" y="5486400"/>
                </a:cubicBezTo>
                <a:cubicBezTo>
                  <a:pt x="3725791" y="5522614"/>
                  <a:pt x="3631025" y="5483710"/>
                  <a:pt x="3435477" y="5486400"/>
                </a:cubicBezTo>
                <a:cubicBezTo>
                  <a:pt x="3239930" y="5489090"/>
                  <a:pt x="2971073" y="5493345"/>
                  <a:pt x="2650998" y="5486400"/>
                </a:cubicBezTo>
                <a:cubicBezTo>
                  <a:pt x="2330923" y="5479455"/>
                  <a:pt x="2395853" y="5501678"/>
                  <a:pt x="2299335" y="5486400"/>
                </a:cubicBezTo>
                <a:cubicBezTo>
                  <a:pt x="2202817" y="5471122"/>
                  <a:pt x="1766234" y="5474931"/>
                  <a:pt x="1623060" y="5486400"/>
                </a:cubicBezTo>
                <a:cubicBezTo>
                  <a:pt x="1479886" y="5497869"/>
                  <a:pt x="1190059" y="5458628"/>
                  <a:pt x="838581" y="5486400"/>
                </a:cubicBezTo>
                <a:cubicBezTo>
                  <a:pt x="487103" y="5514172"/>
                  <a:pt x="331490" y="5483663"/>
                  <a:pt x="0" y="5486400"/>
                </a:cubicBezTo>
                <a:cubicBezTo>
                  <a:pt x="-34400" y="5116648"/>
                  <a:pt x="10670" y="4880835"/>
                  <a:pt x="0" y="4690872"/>
                </a:cubicBezTo>
                <a:cubicBezTo>
                  <a:pt x="-10670" y="4500909"/>
                  <a:pt x="-4982" y="4368826"/>
                  <a:pt x="0" y="4169664"/>
                </a:cubicBezTo>
                <a:cubicBezTo>
                  <a:pt x="4982" y="3970502"/>
                  <a:pt x="-22995" y="3667025"/>
                  <a:pt x="0" y="3483864"/>
                </a:cubicBezTo>
                <a:cubicBezTo>
                  <a:pt x="22995" y="3300703"/>
                  <a:pt x="-35296" y="2991841"/>
                  <a:pt x="0" y="2688336"/>
                </a:cubicBezTo>
                <a:cubicBezTo>
                  <a:pt x="35296" y="2384831"/>
                  <a:pt x="4539" y="2227286"/>
                  <a:pt x="0" y="2002536"/>
                </a:cubicBezTo>
                <a:cubicBezTo>
                  <a:pt x="-4539" y="1777786"/>
                  <a:pt x="-31203" y="1487062"/>
                  <a:pt x="0" y="1261872"/>
                </a:cubicBezTo>
                <a:cubicBezTo>
                  <a:pt x="31203" y="1036682"/>
                  <a:pt x="-28171" y="623590"/>
                  <a:pt x="0" y="0"/>
                </a:cubicBezTo>
                <a:close/>
              </a:path>
              <a:path w="10820400" h="5486400" stroke="0" extrusionOk="0">
                <a:moveTo>
                  <a:pt x="0" y="0"/>
                </a:moveTo>
                <a:cubicBezTo>
                  <a:pt x="112252" y="-4105"/>
                  <a:pt x="232086" y="13859"/>
                  <a:pt x="351663" y="0"/>
                </a:cubicBezTo>
                <a:cubicBezTo>
                  <a:pt x="471240" y="-13859"/>
                  <a:pt x="837454" y="-9044"/>
                  <a:pt x="1244346" y="0"/>
                </a:cubicBezTo>
                <a:cubicBezTo>
                  <a:pt x="1651238" y="9044"/>
                  <a:pt x="1495867" y="-2540"/>
                  <a:pt x="1704213" y="0"/>
                </a:cubicBezTo>
                <a:cubicBezTo>
                  <a:pt x="1912559" y="2540"/>
                  <a:pt x="1978532" y="1151"/>
                  <a:pt x="2164080" y="0"/>
                </a:cubicBezTo>
                <a:cubicBezTo>
                  <a:pt x="2349628" y="-1151"/>
                  <a:pt x="2399574" y="-845"/>
                  <a:pt x="2515743" y="0"/>
                </a:cubicBezTo>
                <a:cubicBezTo>
                  <a:pt x="2631912" y="845"/>
                  <a:pt x="3189748" y="-5767"/>
                  <a:pt x="3408426" y="0"/>
                </a:cubicBezTo>
                <a:cubicBezTo>
                  <a:pt x="3627104" y="5767"/>
                  <a:pt x="4035629" y="40955"/>
                  <a:pt x="4301109" y="0"/>
                </a:cubicBezTo>
                <a:cubicBezTo>
                  <a:pt x="4566589" y="-40955"/>
                  <a:pt x="4784182" y="12393"/>
                  <a:pt x="5085588" y="0"/>
                </a:cubicBezTo>
                <a:cubicBezTo>
                  <a:pt x="5386994" y="-12393"/>
                  <a:pt x="5495250" y="30928"/>
                  <a:pt x="5761863" y="0"/>
                </a:cubicBezTo>
                <a:cubicBezTo>
                  <a:pt x="6028476" y="-30928"/>
                  <a:pt x="5943967" y="-1700"/>
                  <a:pt x="6113526" y="0"/>
                </a:cubicBezTo>
                <a:cubicBezTo>
                  <a:pt x="6283085" y="1700"/>
                  <a:pt x="6430423" y="11841"/>
                  <a:pt x="6681597" y="0"/>
                </a:cubicBezTo>
                <a:cubicBezTo>
                  <a:pt x="6932771" y="-11841"/>
                  <a:pt x="7230315" y="-19275"/>
                  <a:pt x="7466076" y="0"/>
                </a:cubicBezTo>
                <a:cubicBezTo>
                  <a:pt x="7701837" y="19275"/>
                  <a:pt x="8037255" y="9756"/>
                  <a:pt x="8250555" y="0"/>
                </a:cubicBezTo>
                <a:cubicBezTo>
                  <a:pt x="8463855" y="-9756"/>
                  <a:pt x="8555273" y="-15547"/>
                  <a:pt x="8710422" y="0"/>
                </a:cubicBezTo>
                <a:cubicBezTo>
                  <a:pt x="8865571" y="15547"/>
                  <a:pt x="8894464" y="16167"/>
                  <a:pt x="9062085" y="0"/>
                </a:cubicBezTo>
                <a:cubicBezTo>
                  <a:pt x="9229706" y="-16167"/>
                  <a:pt x="9306863" y="9918"/>
                  <a:pt x="9521952" y="0"/>
                </a:cubicBezTo>
                <a:cubicBezTo>
                  <a:pt x="9737041" y="-9918"/>
                  <a:pt x="10369812" y="29100"/>
                  <a:pt x="10820400" y="0"/>
                </a:cubicBezTo>
                <a:cubicBezTo>
                  <a:pt x="10839888" y="241021"/>
                  <a:pt x="10790177" y="512725"/>
                  <a:pt x="10820400" y="685800"/>
                </a:cubicBezTo>
                <a:cubicBezTo>
                  <a:pt x="10850623" y="858875"/>
                  <a:pt x="10808660" y="978544"/>
                  <a:pt x="10820400" y="1261872"/>
                </a:cubicBezTo>
                <a:cubicBezTo>
                  <a:pt x="10832140" y="1545200"/>
                  <a:pt x="10818635" y="1658864"/>
                  <a:pt x="10820400" y="1783080"/>
                </a:cubicBezTo>
                <a:cubicBezTo>
                  <a:pt x="10822165" y="1907296"/>
                  <a:pt x="10813346" y="2054156"/>
                  <a:pt x="10820400" y="2304288"/>
                </a:cubicBezTo>
                <a:cubicBezTo>
                  <a:pt x="10827454" y="2554420"/>
                  <a:pt x="10803263" y="2788498"/>
                  <a:pt x="10820400" y="3099816"/>
                </a:cubicBezTo>
                <a:cubicBezTo>
                  <a:pt x="10837537" y="3411134"/>
                  <a:pt x="10848528" y="3500998"/>
                  <a:pt x="10820400" y="3730752"/>
                </a:cubicBezTo>
                <a:cubicBezTo>
                  <a:pt x="10792272" y="3960506"/>
                  <a:pt x="10805839" y="4106716"/>
                  <a:pt x="10820400" y="4471416"/>
                </a:cubicBezTo>
                <a:cubicBezTo>
                  <a:pt x="10834961" y="4836116"/>
                  <a:pt x="10868323" y="5086633"/>
                  <a:pt x="10820400" y="5486400"/>
                </a:cubicBezTo>
                <a:cubicBezTo>
                  <a:pt x="10707051" y="5487979"/>
                  <a:pt x="10637583" y="5499362"/>
                  <a:pt x="10468737" y="5486400"/>
                </a:cubicBezTo>
                <a:cubicBezTo>
                  <a:pt x="10299891" y="5473438"/>
                  <a:pt x="9869944" y="5461207"/>
                  <a:pt x="9576054" y="5486400"/>
                </a:cubicBezTo>
                <a:cubicBezTo>
                  <a:pt x="9282164" y="5511593"/>
                  <a:pt x="9114018" y="5454224"/>
                  <a:pt x="8791575" y="5486400"/>
                </a:cubicBezTo>
                <a:cubicBezTo>
                  <a:pt x="8469132" y="5518576"/>
                  <a:pt x="8198348" y="5469523"/>
                  <a:pt x="8007096" y="5486400"/>
                </a:cubicBezTo>
                <a:cubicBezTo>
                  <a:pt x="7815844" y="5503277"/>
                  <a:pt x="7631717" y="5485439"/>
                  <a:pt x="7330821" y="5486400"/>
                </a:cubicBezTo>
                <a:cubicBezTo>
                  <a:pt x="7029925" y="5487361"/>
                  <a:pt x="6971903" y="5480136"/>
                  <a:pt x="6762750" y="5486400"/>
                </a:cubicBezTo>
                <a:cubicBezTo>
                  <a:pt x="6553597" y="5492664"/>
                  <a:pt x="6283641" y="5511187"/>
                  <a:pt x="6086475" y="5486400"/>
                </a:cubicBezTo>
                <a:cubicBezTo>
                  <a:pt x="5889310" y="5461613"/>
                  <a:pt x="5667185" y="5512225"/>
                  <a:pt x="5301996" y="5486400"/>
                </a:cubicBezTo>
                <a:cubicBezTo>
                  <a:pt x="4936807" y="5460575"/>
                  <a:pt x="5056648" y="5486555"/>
                  <a:pt x="4950333" y="5486400"/>
                </a:cubicBezTo>
                <a:cubicBezTo>
                  <a:pt x="4844018" y="5486245"/>
                  <a:pt x="4545515" y="5484752"/>
                  <a:pt x="4165854" y="5486400"/>
                </a:cubicBezTo>
                <a:cubicBezTo>
                  <a:pt x="3786193" y="5488048"/>
                  <a:pt x="3732151" y="5489496"/>
                  <a:pt x="3489579" y="5486400"/>
                </a:cubicBezTo>
                <a:cubicBezTo>
                  <a:pt x="3247007" y="5483304"/>
                  <a:pt x="3075405" y="5478805"/>
                  <a:pt x="2921508" y="5486400"/>
                </a:cubicBezTo>
                <a:cubicBezTo>
                  <a:pt x="2767611" y="5493995"/>
                  <a:pt x="2295377" y="5517833"/>
                  <a:pt x="2028825" y="5486400"/>
                </a:cubicBezTo>
                <a:cubicBezTo>
                  <a:pt x="1762273" y="5454967"/>
                  <a:pt x="1750949" y="5488149"/>
                  <a:pt x="1568958" y="5486400"/>
                </a:cubicBezTo>
                <a:cubicBezTo>
                  <a:pt x="1386967" y="5484651"/>
                  <a:pt x="1318027" y="5492364"/>
                  <a:pt x="1217295" y="5486400"/>
                </a:cubicBezTo>
                <a:cubicBezTo>
                  <a:pt x="1116563" y="5480436"/>
                  <a:pt x="947507" y="5473816"/>
                  <a:pt x="865632" y="5486400"/>
                </a:cubicBezTo>
                <a:cubicBezTo>
                  <a:pt x="783757" y="5498984"/>
                  <a:pt x="360679" y="5490984"/>
                  <a:pt x="0" y="5486400"/>
                </a:cubicBezTo>
                <a:cubicBezTo>
                  <a:pt x="6051" y="5308794"/>
                  <a:pt x="27690" y="5184214"/>
                  <a:pt x="0" y="4910328"/>
                </a:cubicBezTo>
                <a:cubicBezTo>
                  <a:pt x="-27690" y="4636442"/>
                  <a:pt x="-3212" y="4594482"/>
                  <a:pt x="0" y="4279392"/>
                </a:cubicBezTo>
                <a:cubicBezTo>
                  <a:pt x="3212" y="3964302"/>
                  <a:pt x="-218" y="3838552"/>
                  <a:pt x="0" y="3648456"/>
                </a:cubicBezTo>
                <a:cubicBezTo>
                  <a:pt x="218" y="3458360"/>
                  <a:pt x="-13086" y="3257320"/>
                  <a:pt x="0" y="3127248"/>
                </a:cubicBezTo>
                <a:cubicBezTo>
                  <a:pt x="13086" y="2997176"/>
                  <a:pt x="-25433" y="2757423"/>
                  <a:pt x="0" y="2606040"/>
                </a:cubicBezTo>
                <a:cubicBezTo>
                  <a:pt x="25433" y="2454657"/>
                  <a:pt x="-173" y="2257800"/>
                  <a:pt x="0" y="2084832"/>
                </a:cubicBezTo>
                <a:cubicBezTo>
                  <a:pt x="173" y="1911864"/>
                  <a:pt x="30792" y="1579813"/>
                  <a:pt x="0" y="1344168"/>
                </a:cubicBezTo>
                <a:cubicBezTo>
                  <a:pt x="-30792" y="1108523"/>
                  <a:pt x="-6611" y="955039"/>
                  <a:pt x="0" y="768096"/>
                </a:cubicBezTo>
                <a:cubicBezTo>
                  <a:pt x="6611" y="581153"/>
                  <a:pt x="18753" y="270944"/>
                  <a:pt x="0" y="0"/>
                </a:cubicBezTo>
                <a:close/>
              </a:path>
            </a:pathLst>
          </a:custGeom>
          <a:ln>
            <a:solidFill>
              <a:srgbClr val="7B868E"/>
            </a:solidFill>
            <a:extLst>
              <a:ext uri="{C807C97D-BFC1-408E-A445-0C87EB9F89A2}">
                <ask:lineSketchStyleProps xmlns:ask="http://schemas.microsoft.com/office/drawing/2018/sketchyshapes" sd="2915642830">
                  <ask:type>
                    <ask:lineSketchFreehand/>
                  </ask:type>
                </ask:lineSketchStyleProps>
              </a:ext>
            </a:extLst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an image here.</a:t>
            </a:r>
          </a:p>
        </p:txBody>
      </p:sp>
    </p:spTree>
    <p:extLst>
      <p:ext uri="{BB962C8B-B14F-4D97-AF65-F5344CB8AC3E}">
        <p14:creationId xmlns:p14="http://schemas.microsoft.com/office/powerpoint/2010/main" val="107631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7D45-526D-4013-A310-0345723B2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The Headline Goes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C59FBA-1F18-4662-9308-07EB604DF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D24648C-F96C-4028-824A-7CE8014A0312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82192" y="1514475"/>
            <a:ext cx="10922000" cy="46497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a table here.</a:t>
            </a:r>
          </a:p>
        </p:txBody>
      </p:sp>
    </p:spTree>
    <p:extLst>
      <p:ext uri="{BB962C8B-B14F-4D97-AF65-F5344CB8AC3E}">
        <p14:creationId xmlns:p14="http://schemas.microsoft.com/office/powerpoint/2010/main" val="3476841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77277564-4AC4-41F2-9798-0AC1A67BBB83}"/>
              </a:ext>
            </a:extLst>
          </p:cNvPr>
          <p:cNvSpPr/>
          <p:nvPr userDrawn="1"/>
        </p:nvSpPr>
        <p:spPr>
          <a:xfrm>
            <a:off x="11169445" y="3279058"/>
            <a:ext cx="3126658" cy="3126658"/>
          </a:xfrm>
          <a:prstGeom prst="ellipse">
            <a:avLst/>
          </a:prstGeom>
          <a:solidFill>
            <a:srgbClr val="EBEBE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29255779-6E32-4198-8F17-FBD4DC1B399B}"/>
              </a:ext>
            </a:extLst>
          </p:cNvPr>
          <p:cNvSpPr txBox="1">
            <a:spLocks/>
          </p:cNvSpPr>
          <p:nvPr userDrawn="1"/>
        </p:nvSpPr>
        <p:spPr>
          <a:xfrm>
            <a:off x="5590335" y="2806437"/>
            <a:ext cx="5908675" cy="54087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Headline Goes Here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4FCC316-38B0-46B3-A1FF-200F84C18687}"/>
              </a:ext>
            </a:extLst>
          </p:cNvPr>
          <p:cNvSpPr/>
          <p:nvPr userDrawn="1"/>
        </p:nvSpPr>
        <p:spPr>
          <a:xfrm>
            <a:off x="8370345" y="1513546"/>
            <a:ext cx="3126658" cy="3126658"/>
          </a:xfrm>
          <a:prstGeom prst="ellipse">
            <a:avLst/>
          </a:prstGeom>
          <a:solidFill>
            <a:srgbClr val="EBEBE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FF1FD70-2292-4FAA-9E95-8B0FC9DFCF1E}"/>
              </a:ext>
            </a:extLst>
          </p:cNvPr>
          <p:cNvSpPr/>
          <p:nvPr userDrawn="1"/>
        </p:nvSpPr>
        <p:spPr>
          <a:xfrm>
            <a:off x="11497003" y="1680385"/>
            <a:ext cx="1023177" cy="1023177"/>
          </a:xfrm>
          <a:prstGeom prst="ellipse">
            <a:avLst/>
          </a:prstGeom>
          <a:solidFill>
            <a:srgbClr val="EBEBEB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C23E609-0008-49D3-9056-69D0AD877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1320" y="635522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b="1" dirty="0"/>
              <a:t>© </a:t>
            </a:r>
            <a:r>
              <a:rPr lang="en-US" dirty="0"/>
              <a:t>Roundstone Insurance  |  </a:t>
            </a:r>
            <a:fld id="{2F9EC209-50F4-4D97-90CB-E0EEF683E8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5">
            <a:extLst>
              <a:ext uri="{FF2B5EF4-FFF2-40B4-BE49-F238E27FC236}">
                <a16:creationId xmlns:a16="http://schemas.microsoft.com/office/drawing/2014/main" id="{66C971BA-6AB9-49B8-A095-1B63473B2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03" y="606851"/>
            <a:ext cx="10921189" cy="6568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The Headline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2C9D5F0-709E-4F69-8A02-47A687175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3003" y="1514405"/>
            <a:ext cx="10921189" cy="4657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here to add text.</a:t>
            </a:r>
          </a:p>
        </p:txBody>
      </p:sp>
    </p:spTree>
    <p:extLst>
      <p:ext uri="{BB962C8B-B14F-4D97-AF65-F5344CB8AC3E}">
        <p14:creationId xmlns:p14="http://schemas.microsoft.com/office/powerpoint/2010/main" val="256622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4" r:id="rId4"/>
    <p:sldLayoutId id="2147483661" r:id="rId5"/>
    <p:sldLayoutId id="2147483694" r:id="rId6"/>
    <p:sldLayoutId id="2147483692" r:id="rId7"/>
    <p:sldLayoutId id="2147483676" r:id="rId8"/>
    <p:sldLayoutId id="2147483679" r:id="rId9"/>
    <p:sldLayoutId id="2147483678" r:id="rId10"/>
    <p:sldLayoutId id="2147483680" r:id="rId11"/>
    <p:sldLayoutId id="2147483688" r:id="rId12"/>
    <p:sldLayoutId id="2147483691" r:id="rId13"/>
    <p:sldLayoutId id="2147483696" r:id="rId14"/>
    <p:sldLayoutId id="2147483697" r:id="rId15"/>
    <p:sldLayoutId id="2147483698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7B868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7B868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7B868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B868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7B868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7" Type="http://schemas.openxmlformats.org/officeDocument/2006/relationships/image" Target="../media/image45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3050E7-42DD-39BC-DD5E-F8168345CF1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27B2B-F3D7-37E1-166D-4F2620C41B0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FDF7C-6DC7-7C5F-6F39-8FA51B34E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r="18976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19" name="Picture 18" descr="A black and white sign with white letters&#10;&#10;Description automatically generated">
            <a:extLst>
              <a:ext uri="{FF2B5EF4-FFF2-40B4-BE49-F238E27FC236}">
                <a16:creationId xmlns:a16="http://schemas.microsoft.com/office/drawing/2014/main" id="{EBAAD29D-B66F-F8BB-D8D3-BFB2CE649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8" y="764007"/>
            <a:ext cx="3197137" cy="55443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A2BAB-626B-D374-30D8-B26D5D12EE42}"/>
              </a:ext>
            </a:extLst>
          </p:cNvPr>
          <p:cNvGrpSpPr/>
          <p:nvPr/>
        </p:nvGrpSpPr>
        <p:grpSpPr>
          <a:xfrm>
            <a:off x="589478" y="3209549"/>
            <a:ext cx="4917044" cy="2884442"/>
            <a:chOff x="463031" y="1422926"/>
            <a:chExt cx="4917044" cy="28844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776DCD-FEF9-30C1-A03C-37976FAF8A46}"/>
                </a:ext>
              </a:extLst>
            </p:cNvPr>
            <p:cNvSpPr txBox="1"/>
            <p:nvPr/>
          </p:nvSpPr>
          <p:spPr>
            <a:xfrm>
              <a:off x="463031" y="1422926"/>
              <a:ext cx="1917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4AB6E"/>
                  </a:solidFill>
                  <a:latin typeface="+mj-lt"/>
                </a:rPr>
                <a:t>PART ONE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150CF9-9F26-8A1D-1C1A-49BAD6065C5B}"/>
                </a:ext>
              </a:extLst>
            </p:cNvPr>
            <p:cNvSpPr txBox="1"/>
            <p:nvPr/>
          </p:nvSpPr>
          <p:spPr>
            <a:xfrm>
              <a:off x="463031" y="2245265"/>
              <a:ext cx="491704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3200" dirty="0">
                  <a:solidFill>
                    <a:schemeClr val="bg1"/>
                  </a:solidFill>
                  <a:latin typeface="+mj-lt"/>
                </a:rPr>
                <a:t>Client Advocacy and Plan Excellence: Essential Insights for Account Managers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29E2E3E-DDD5-EAE9-D4F6-03788A02673F}"/>
              </a:ext>
            </a:extLst>
          </p:cNvPr>
          <p:cNvSpPr/>
          <p:nvPr/>
        </p:nvSpPr>
        <p:spPr>
          <a:xfrm>
            <a:off x="6890536" y="764007"/>
            <a:ext cx="1434517" cy="1434517"/>
          </a:xfrm>
          <a:prstGeom prst="ellipse">
            <a:avLst/>
          </a:prstGeom>
          <a:solidFill>
            <a:srgbClr val="C4A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5A9347-7370-33EC-FDFB-443FEEE145F5}"/>
              </a:ext>
            </a:extLst>
          </p:cNvPr>
          <p:cNvSpPr/>
          <p:nvPr/>
        </p:nvSpPr>
        <p:spPr>
          <a:xfrm>
            <a:off x="6891928" y="4659474"/>
            <a:ext cx="1434517" cy="1434517"/>
          </a:xfrm>
          <a:prstGeom prst="ellipse">
            <a:avLst/>
          </a:prstGeom>
          <a:solidFill>
            <a:srgbClr val="C4A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88E745-35AB-9C8C-4E74-AB88F611E11B}"/>
              </a:ext>
            </a:extLst>
          </p:cNvPr>
          <p:cNvSpPr/>
          <p:nvPr/>
        </p:nvSpPr>
        <p:spPr>
          <a:xfrm>
            <a:off x="6890536" y="2711740"/>
            <a:ext cx="1434517" cy="1434517"/>
          </a:xfrm>
          <a:prstGeom prst="ellipse">
            <a:avLst/>
          </a:prstGeom>
          <a:solidFill>
            <a:srgbClr val="C4A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8A3C1-E541-5C1A-48CB-0E2D8F6CF8D6}"/>
              </a:ext>
            </a:extLst>
          </p:cNvPr>
          <p:cNvSpPr txBox="1"/>
          <p:nvPr/>
        </p:nvSpPr>
        <p:spPr>
          <a:xfrm>
            <a:off x="8778053" y="1081155"/>
            <a:ext cx="219483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Eddie Castro</a:t>
            </a:r>
          </a:p>
          <a:p>
            <a:r>
              <a:rPr lang="en-US" sz="1400" dirty="0"/>
              <a:t>Regional Practice Leader</a:t>
            </a:r>
          </a:p>
          <a:p>
            <a:r>
              <a:rPr lang="en-US" sz="1400" dirty="0"/>
              <a:t>at Roundstone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591FFD-27EA-8B70-198A-F01B3158E955}"/>
              </a:ext>
            </a:extLst>
          </p:cNvPr>
          <p:cNvSpPr txBox="1"/>
          <p:nvPr/>
        </p:nvSpPr>
        <p:spPr>
          <a:xfrm>
            <a:off x="8778052" y="3030095"/>
            <a:ext cx="21948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Sam Walters</a:t>
            </a:r>
          </a:p>
          <a:p>
            <a:r>
              <a:rPr lang="en-US" sz="1400" dirty="0"/>
              <a:t>Regional Practice Leader</a:t>
            </a:r>
          </a:p>
          <a:p>
            <a:r>
              <a:rPr lang="en-US" sz="1400" dirty="0"/>
              <a:t>at Roundstone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E1C5CB-889E-22C1-D725-8DEE9D44AA14}"/>
              </a:ext>
            </a:extLst>
          </p:cNvPr>
          <p:cNvSpPr txBox="1"/>
          <p:nvPr/>
        </p:nvSpPr>
        <p:spPr>
          <a:xfrm>
            <a:off x="8778053" y="4976627"/>
            <a:ext cx="25922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Sophia Corrigan</a:t>
            </a:r>
          </a:p>
          <a:p>
            <a:r>
              <a:rPr lang="en-US" sz="1400" dirty="0"/>
              <a:t>Customer Outcomes Manager</a:t>
            </a:r>
          </a:p>
          <a:p>
            <a:r>
              <a:rPr lang="en-US" sz="1400" dirty="0"/>
              <a:t>at Roundstone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6AAD6F5-345E-664A-A7D2-3C464AAC7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142" y="837415"/>
            <a:ext cx="1293304" cy="12933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91448E-C6E7-4278-19D1-34B370608C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t="17206" r="8588"/>
          <a:stretch/>
        </p:blipFill>
        <p:spPr>
          <a:xfrm>
            <a:off x="6961142" y="4730083"/>
            <a:ext cx="1293304" cy="1293304"/>
          </a:xfrm>
          <a:prstGeom prst="ellipse">
            <a:avLst/>
          </a:prstGeom>
        </p:spPr>
      </p:pic>
      <p:pic>
        <p:nvPicPr>
          <p:cNvPr id="5" name="Picture 4" descr="A person in a blue shirt&#10;&#10;Description automatically generated">
            <a:extLst>
              <a:ext uri="{FF2B5EF4-FFF2-40B4-BE49-F238E27FC236}">
                <a16:creationId xmlns:a16="http://schemas.microsoft.com/office/drawing/2014/main" id="{C0748031-1D92-D5E4-FE61-56D5DA407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686" y="2782118"/>
            <a:ext cx="1293760" cy="1293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24613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3050E7-42DD-39BC-DD5E-F8168345CF1E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027B2B-F3D7-37E1-166D-4F2620C41B0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3FDF7C-6DC7-7C5F-6F39-8FA51B34E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r="18976"/>
          <a:stretch/>
        </p:blipFill>
        <p:spPr>
          <a:xfrm>
            <a:off x="-1" y="0"/>
            <a:ext cx="12192001" cy="6857999"/>
          </a:xfrm>
          <a:prstGeom prst="rect">
            <a:avLst/>
          </a:prstGeom>
        </p:spPr>
      </p:pic>
      <p:pic>
        <p:nvPicPr>
          <p:cNvPr id="19" name="Picture 18" descr="A black and white sign with white letters&#10;&#10;Description automatically generated">
            <a:extLst>
              <a:ext uri="{FF2B5EF4-FFF2-40B4-BE49-F238E27FC236}">
                <a16:creationId xmlns:a16="http://schemas.microsoft.com/office/drawing/2014/main" id="{EBAAD29D-B66F-F8BB-D8D3-BFB2CE649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78" y="764007"/>
            <a:ext cx="3197137" cy="55443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A2BAB-626B-D374-30D8-B26D5D12EE42}"/>
              </a:ext>
            </a:extLst>
          </p:cNvPr>
          <p:cNvGrpSpPr/>
          <p:nvPr/>
        </p:nvGrpSpPr>
        <p:grpSpPr>
          <a:xfrm>
            <a:off x="589478" y="2711740"/>
            <a:ext cx="4917044" cy="3376884"/>
            <a:chOff x="463031" y="1422926"/>
            <a:chExt cx="4917044" cy="337688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7776DCD-FEF9-30C1-A03C-37976FAF8A46}"/>
                </a:ext>
              </a:extLst>
            </p:cNvPr>
            <p:cNvSpPr txBox="1"/>
            <p:nvPr/>
          </p:nvSpPr>
          <p:spPr>
            <a:xfrm>
              <a:off x="463031" y="1422926"/>
              <a:ext cx="19635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4AB6E"/>
                  </a:solidFill>
                  <a:latin typeface="+mj-lt"/>
                </a:rPr>
                <a:t>PART TWO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150CF9-9F26-8A1D-1C1A-49BAD6065C5B}"/>
                </a:ext>
              </a:extLst>
            </p:cNvPr>
            <p:cNvSpPr txBox="1"/>
            <p:nvPr/>
          </p:nvSpPr>
          <p:spPr>
            <a:xfrm>
              <a:off x="463031" y="2245265"/>
              <a:ext cx="491704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base"/>
              <a:r>
                <a:rPr lang="en-US" sz="2800" dirty="0">
                  <a:solidFill>
                    <a:schemeClr val="bg1"/>
                  </a:solidFill>
                  <a:latin typeface="+mj-lt"/>
                </a:rPr>
                <a:t>How to Read a Roundstone Proposal: Mastering Funding Comparisons</a:t>
              </a:r>
            </a:p>
            <a:p>
              <a:pPr algn="l" fontAlgn="base"/>
              <a:endParaRPr lang="en-US" sz="2800" dirty="0">
                <a:solidFill>
                  <a:schemeClr val="bg1"/>
                </a:solidFill>
                <a:latin typeface="+mj-lt"/>
              </a:endParaRPr>
            </a:p>
            <a:p>
              <a:pPr algn="l" fontAlgn="base"/>
              <a:r>
                <a:rPr lang="en-US" sz="2000" dirty="0">
                  <a:solidFill>
                    <a:schemeClr val="bg1"/>
                  </a:solidFill>
                </a:rPr>
                <a:t>SEPTEMBER 24</a:t>
              </a:r>
              <a:r>
                <a:rPr lang="en-US" sz="2000" baseline="30000" dirty="0">
                  <a:solidFill>
                    <a:schemeClr val="bg1"/>
                  </a:solidFill>
                </a:rPr>
                <a:t>TH</a:t>
              </a:r>
              <a:r>
                <a:rPr lang="en-US" sz="2000" dirty="0">
                  <a:solidFill>
                    <a:schemeClr val="bg1"/>
                  </a:solidFill>
                </a:rPr>
                <a:t> AT 2:OO PM EST</a:t>
              </a:r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429E2E3E-DDD5-EAE9-D4F6-03788A02673F}"/>
              </a:ext>
            </a:extLst>
          </p:cNvPr>
          <p:cNvSpPr/>
          <p:nvPr/>
        </p:nvSpPr>
        <p:spPr>
          <a:xfrm>
            <a:off x="6890536" y="764007"/>
            <a:ext cx="1434517" cy="1434517"/>
          </a:xfrm>
          <a:prstGeom prst="ellipse">
            <a:avLst/>
          </a:prstGeom>
          <a:solidFill>
            <a:srgbClr val="C4A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5A9347-7370-33EC-FDFB-443FEEE145F5}"/>
              </a:ext>
            </a:extLst>
          </p:cNvPr>
          <p:cNvSpPr/>
          <p:nvPr/>
        </p:nvSpPr>
        <p:spPr>
          <a:xfrm>
            <a:off x="6891928" y="4659474"/>
            <a:ext cx="1434517" cy="1434517"/>
          </a:xfrm>
          <a:prstGeom prst="ellipse">
            <a:avLst/>
          </a:prstGeom>
          <a:solidFill>
            <a:srgbClr val="C4A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288E745-35AB-9C8C-4E74-AB88F611E11B}"/>
              </a:ext>
            </a:extLst>
          </p:cNvPr>
          <p:cNvSpPr/>
          <p:nvPr/>
        </p:nvSpPr>
        <p:spPr>
          <a:xfrm>
            <a:off x="6890536" y="2711740"/>
            <a:ext cx="1434517" cy="1434517"/>
          </a:xfrm>
          <a:prstGeom prst="ellipse">
            <a:avLst/>
          </a:prstGeom>
          <a:solidFill>
            <a:srgbClr val="C4A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FE8A3C1-E541-5C1A-48CB-0E2D8F6CF8D6}"/>
              </a:ext>
            </a:extLst>
          </p:cNvPr>
          <p:cNvSpPr txBox="1"/>
          <p:nvPr/>
        </p:nvSpPr>
        <p:spPr>
          <a:xfrm>
            <a:off x="8778053" y="1081155"/>
            <a:ext cx="219483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Eddie Castro</a:t>
            </a:r>
          </a:p>
          <a:p>
            <a:r>
              <a:rPr lang="en-US" sz="1400" dirty="0"/>
              <a:t>Regional Practice Leader</a:t>
            </a:r>
          </a:p>
          <a:p>
            <a:r>
              <a:rPr lang="en-US" sz="1400" dirty="0"/>
              <a:t>at Roundstone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591FFD-27EA-8B70-198A-F01B3158E955}"/>
              </a:ext>
            </a:extLst>
          </p:cNvPr>
          <p:cNvSpPr txBox="1"/>
          <p:nvPr/>
        </p:nvSpPr>
        <p:spPr>
          <a:xfrm>
            <a:off x="8778052" y="3030095"/>
            <a:ext cx="21948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Bob Pace</a:t>
            </a:r>
          </a:p>
          <a:p>
            <a:r>
              <a:rPr lang="en-US" sz="1400" dirty="0"/>
              <a:t>Regional Practice Leader</a:t>
            </a:r>
          </a:p>
          <a:p>
            <a:r>
              <a:rPr lang="en-US" sz="1400" dirty="0"/>
              <a:t>at Roundstone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E1C5CB-889E-22C1-D725-8DEE9D44AA14}"/>
              </a:ext>
            </a:extLst>
          </p:cNvPr>
          <p:cNvSpPr txBox="1"/>
          <p:nvPr/>
        </p:nvSpPr>
        <p:spPr>
          <a:xfrm>
            <a:off x="8778053" y="4976627"/>
            <a:ext cx="25922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Jennifer Trudel</a:t>
            </a:r>
          </a:p>
          <a:p>
            <a:r>
              <a:rPr lang="en-US" sz="1400" dirty="0"/>
              <a:t>Customer Outcomes Manager</a:t>
            </a:r>
          </a:p>
          <a:p>
            <a:r>
              <a:rPr lang="en-US" sz="1400" dirty="0"/>
              <a:t>at Roundstone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6AAD6F5-345E-664A-A7D2-3C464AAC79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142" y="837415"/>
            <a:ext cx="1293304" cy="129330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F91448E-C6E7-4278-19D1-34B370608C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142" y="4730083"/>
            <a:ext cx="1293304" cy="1293304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748031-1D92-D5E4-FE61-56D5DA4072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0686" y="2782118"/>
            <a:ext cx="1293760" cy="1293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1521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C376C06-BF6B-873E-11D8-66DFC1F92A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41475" y="2912940"/>
            <a:ext cx="8909050" cy="1032120"/>
          </a:xfrm>
        </p:spPr>
        <p:txBody>
          <a:bodyPr/>
          <a:lstStyle/>
          <a:p>
            <a:r>
              <a:rPr lang="en-US" sz="8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660893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393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352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5297AF-9AA7-185F-037E-A7D5CB888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44839D3-9348-C8B5-D92E-F598E5548689}"/>
              </a:ext>
            </a:extLst>
          </p:cNvPr>
          <p:cNvSpPr/>
          <p:nvPr/>
        </p:nvSpPr>
        <p:spPr>
          <a:xfrm>
            <a:off x="6096000" y="2302927"/>
            <a:ext cx="6096000" cy="4569319"/>
          </a:xfrm>
          <a:prstGeom prst="rect">
            <a:avLst/>
          </a:prstGeom>
          <a:solidFill>
            <a:srgbClr val="A9B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34976-E5BE-0900-9A3A-D68B158D5640}"/>
              </a:ext>
            </a:extLst>
          </p:cNvPr>
          <p:cNvSpPr/>
          <p:nvPr/>
        </p:nvSpPr>
        <p:spPr>
          <a:xfrm>
            <a:off x="0" y="0"/>
            <a:ext cx="6096000" cy="1151467"/>
          </a:xfrm>
          <a:prstGeom prst="rect">
            <a:avLst/>
          </a:prstGeom>
          <a:solidFill>
            <a:srgbClr val="394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Arial" panose="020B0604020202020204" pitchFamily="34" charset="0"/>
              </a:rPr>
              <a:t>Meet Roundstone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Quality, Affordable Healthcare and a Better Life for All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339E35-A525-C3D5-0B5A-4F9BDF52A166}"/>
              </a:ext>
            </a:extLst>
          </p:cNvPr>
          <p:cNvSpPr/>
          <p:nvPr/>
        </p:nvSpPr>
        <p:spPr>
          <a:xfrm>
            <a:off x="5377070" y="-1"/>
            <a:ext cx="6814929" cy="1151467"/>
          </a:xfrm>
          <a:prstGeom prst="rect">
            <a:avLst/>
          </a:prstGeom>
          <a:solidFill>
            <a:srgbClr val="9CB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Launched 1</a:t>
            </a:r>
            <a:r>
              <a:rPr kumimoji="0" lang="en-US" sz="19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st</a:t>
            </a: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 Group Medical Captive in 2005</a:t>
            </a: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052DC0-7466-9B13-74E5-35B4932330A4}"/>
              </a:ext>
            </a:extLst>
          </p:cNvPr>
          <p:cNvSpPr/>
          <p:nvPr/>
        </p:nvSpPr>
        <p:spPr>
          <a:xfrm>
            <a:off x="0" y="1151466"/>
            <a:ext cx="4064000" cy="11514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B337C-188F-F6DD-9316-8975E08D9914}"/>
              </a:ext>
            </a:extLst>
          </p:cNvPr>
          <p:cNvSpPr/>
          <p:nvPr/>
        </p:nvSpPr>
        <p:spPr>
          <a:xfrm>
            <a:off x="4064000" y="1151465"/>
            <a:ext cx="4064000" cy="1151467"/>
          </a:xfrm>
          <a:prstGeom prst="rect">
            <a:avLst/>
          </a:prstGeom>
          <a:solidFill>
            <a:srgbClr val="E5C5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 healthcare spend covered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$1,500,000,000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77DA43-229D-6B78-F705-B52FF028FBA7}"/>
              </a:ext>
            </a:extLst>
          </p:cNvPr>
          <p:cNvSpPr/>
          <p:nvPr/>
        </p:nvSpPr>
        <p:spPr>
          <a:xfrm>
            <a:off x="8128000" y="1151464"/>
            <a:ext cx="4064000" cy="1151467"/>
          </a:xfrm>
          <a:prstGeom prst="rect">
            <a:avLst/>
          </a:prstGeom>
          <a:solidFill>
            <a:srgbClr val="DD8A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oxima Nova" panose="02000506030000020004" pitchFamily="50" charset="0"/>
                <a:ea typeface="+mn-ea"/>
                <a:cs typeface="Arial" panose="020B0604020202020204" pitchFamily="34" charset="0"/>
              </a:rPr>
              <a:t>       </a:t>
            </a:r>
            <a:endParaRPr kumimoji="0" lang="en-US" sz="5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CEB345-BBC0-6D4E-9FEF-5D5B8F77A5DB}"/>
              </a:ext>
            </a:extLst>
          </p:cNvPr>
          <p:cNvSpPr txBox="1"/>
          <p:nvPr/>
        </p:nvSpPr>
        <p:spPr>
          <a:xfrm>
            <a:off x="1915830" y="1573308"/>
            <a:ext cx="2050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12413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Retention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Rate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FD6C91-48B0-05C4-4992-E35ABBAC1FF2}"/>
              </a:ext>
            </a:extLst>
          </p:cNvPr>
          <p:cNvSpPr/>
          <p:nvPr/>
        </p:nvSpPr>
        <p:spPr>
          <a:xfrm>
            <a:off x="0" y="2302929"/>
            <a:ext cx="6096000" cy="2277537"/>
          </a:xfrm>
          <a:prstGeom prst="rect">
            <a:avLst/>
          </a:prstGeom>
          <a:solidFill>
            <a:srgbClr val="394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1000+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4A3B7-86F8-5D4C-38C9-29301E960D86}"/>
              </a:ext>
            </a:extLst>
          </p:cNvPr>
          <p:cNvSpPr txBox="1"/>
          <p:nvPr/>
        </p:nvSpPr>
        <p:spPr>
          <a:xfrm>
            <a:off x="3609891" y="2915785"/>
            <a:ext cx="2009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of employers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169D4E-3BD0-4A7D-7CBA-53CEA8F08F0C}"/>
              </a:ext>
            </a:extLst>
          </p:cNvPr>
          <p:cNvSpPr/>
          <p:nvPr/>
        </p:nvSpPr>
        <p:spPr>
          <a:xfrm>
            <a:off x="6096000" y="6148622"/>
            <a:ext cx="6096000" cy="5333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39495B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160+ employees 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9495B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dedicated to YOU!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5F6F9D-9D60-B4DA-00B5-5E56FDB1D8DC}"/>
              </a:ext>
            </a:extLst>
          </p:cNvPr>
          <p:cNvSpPr/>
          <p:nvPr/>
        </p:nvSpPr>
        <p:spPr>
          <a:xfrm>
            <a:off x="0" y="4580463"/>
            <a:ext cx="6096000" cy="2277537"/>
          </a:xfrm>
          <a:prstGeom prst="rect">
            <a:avLst/>
          </a:prstGeom>
          <a:solidFill>
            <a:srgbClr val="9CB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of lives covered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E281F8-179C-F34D-C21B-4156DC454C2B}"/>
              </a:ext>
            </a:extLst>
          </p:cNvPr>
          <p:cNvSpPr txBox="1"/>
          <p:nvPr/>
        </p:nvSpPr>
        <p:spPr>
          <a:xfrm>
            <a:off x="1045300" y="5532564"/>
            <a:ext cx="40054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170,000+</a:t>
            </a:r>
            <a:endParaRPr kumimoji="0" lang="en-US" sz="5600" b="0" i="0" u="none" strike="noStrike" kern="1200" cap="none" spc="0" normalizeH="0" baseline="0" noProof="0">
              <a:ln>
                <a:noFill/>
              </a:ln>
              <a:solidFill>
                <a:srgbClr val="394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483FCB-1321-B2CE-D05B-30401FE4FBCD}"/>
              </a:ext>
            </a:extLst>
          </p:cNvPr>
          <p:cNvSpPr/>
          <p:nvPr/>
        </p:nvSpPr>
        <p:spPr>
          <a:xfrm>
            <a:off x="223463" y="1336134"/>
            <a:ext cx="17501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90+%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39495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284CB4E-ECF2-CA41-3E7C-7590351A3689}"/>
              </a:ext>
            </a:extLst>
          </p:cNvPr>
          <p:cNvGrpSpPr/>
          <p:nvPr/>
        </p:nvGrpSpPr>
        <p:grpSpPr>
          <a:xfrm>
            <a:off x="8385924" y="1370283"/>
            <a:ext cx="3596526" cy="713828"/>
            <a:chOff x="8385924" y="1370283"/>
            <a:chExt cx="3596526" cy="713828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E39AD3-0392-11DB-7D19-A7939DFC53F8}"/>
                </a:ext>
              </a:extLst>
            </p:cNvPr>
            <p:cNvSpPr/>
            <p:nvPr/>
          </p:nvSpPr>
          <p:spPr>
            <a:xfrm>
              <a:off x="10440670" y="1465587"/>
              <a:ext cx="15417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10.4%*</a:t>
              </a: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39495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B9BDE89-BD0C-D507-5A3C-174561E9ECDF}"/>
                </a:ext>
              </a:extLst>
            </p:cNvPr>
            <p:cNvGrpSpPr/>
            <p:nvPr/>
          </p:nvGrpSpPr>
          <p:grpSpPr>
            <a:xfrm>
              <a:off x="8385924" y="1370283"/>
              <a:ext cx="2614071" cy="713828"/>
              <a:chOff x="8385924" y="1339803"/>
              <a:chExt cx="2614071" cy="713828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5045E0-3D3F-5782-6DFC-2337927B82AD}"/>
                  </a:ext>
                </a:extLst>
              </p:cNvPr>
              <p:cNvSpPr txBox="1"/>
              <p:nvPr/>
            </p:nvSpPr>
            <p:spPr>
              <a:xfrm>
                <a:off x="8385924" y="1339803"/>
                <a:ext cx="191029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Average distribution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to captive participants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BC4298-F34F-F7DE-4E1F-A6AAC2742215}"/>
                  </a:ext>
                </a:extLst>
              </p:cNvPr>
              <p:cNvSpPr txBox="1"/>
              <p:nvPr/>
            </p:nvSpPr>
            <p:spPr>
              <a:xfrm>
                <a:off x="8397354" y="1838187"/>
                <a:ext cx="260264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*Based on last 5 years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EA4644C-E62F-3783-EC7F-1F42E4D21EEA}"/>
              </a:ext>
            </a:extLst>
          </p:cNvPr>
          <p:cNvGrpSpPr/>
          <p:nvPr/>
        </p:nvGrpSpPr>
        <p:grpSpPr>
          <a:xfrm>
            <a:off x="6533882" y="2433629"/>
            <a:ext cx="5220237" cy="3691964"/>
            <a:chOff x="6533881" y="2610704"/>
            <a:chExt cx="5220237" cy="369196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ABEA23-91D6-7A67-AA16-495FA773B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33881" y="2610704"/>
              <a:ext cx="5220237" cy="3691964"/>
            </a:xfrm>
            <a:prstGeom prst="rect">
              <a:avLst/>
            </a:prstGeom>
          </p:spPr>
        </p:pic>
        <p:sp>
          <p:nvSpPr>
            <p:cNvPr id="4" name="Star: 5 Points 3">
              <a:extLst>
                <a:ext uri="{FF2B5EF4-FFF2-40B4-BE49-F238E27FC236}">
                  <a16:creationId xmlns:a16="http://schemas.microsoft.com/office/drawing/2014/main" id="{E7EF2F29-8206-E6AF-853A-208437C21DEC}"/>
                </a:ext>
              </a:extLst>
            </p:cNvPr>
            <p:cNvSpPr/>
            <p:nvPr/>
          </p:nvSpPr>
          <p:spPr>
            <a:xfrm>
              <a:off x="10209328" y="3710957"/>
              <a:ext cx="180084" cy="180084"/>
            </a:xfrm>
            <a:prstGeom prst="star5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D6577C-8F04-1602-8EEE-CF66903E34A8}"/>
                </a:ext>
              </a:extLst>
            </p:cNvPr>
            <p:cNvSpPr txBox="1"/>
            <p:nvPr/>
          </p:nvSpPr>
          <p:spPr>
            <a:xfrm>
              <a:off x="9363475" y="3914419"/>
              <a:ext cx="141341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94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Privately Held</a:t>
              </a: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9495B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in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9495B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39495B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Lakewood, OH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9495B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6730260-33BA-7B0B-4B3E-C112C7B3C433}"/>
                </a:ext>
              </a:extLst>
            </p:cNvPr>
            <p:cNvGrpSpPr/>
            <p:nvPr/>
          </p:nvGrpSpPr>
          <p:grpSpPr>
            <a:xfrm>
              <a:off x="7382888" y="3214858"/>
              <a:ext cx="1031414" cy="1230390"/>
              <a:chOff x="7496100" y="3188728"/>
              <a:chExt cx="1031414" cy="123039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BDB816-9633-705E-3961-098C527FC041}"/>
                  </a:ext>
                </a:extLst>
              </p:cNvPr>
              <p:cNvSpPr txBox="1"/>
              <p:nvPr/>
            </p:nvSpPr>
            <p:spPr>
              <a:xfrm>
                <a:off x="7496100" y="3349581"/>
                <a:ext cx="103141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srgbClr val="39495B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Arial" panose="020B0604020202020204" pitchFamily="34" charset="0"/>
                  </a:rPr>
                  <a:t>50</a:t>
                </a: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39495B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BAE8E87-0A83-8FCD-E15A-6D44491ECD79}"/>
                  </a:ext>
                </a:extLst>
              </p:cNvPr>
              <p:cNvSpPr/>
              <p:nvPr/>
            </p:nvSpPr>
            <p:spPr>
              <a:xfrm>
                <a:off x="7496100" y="3988231"/>
                <a:ext cx="103141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1" i="0" u="none" strike="noStrike" kern="1200" cap="none" spc="0" normalizeH="0" baseline="0" noProof="0">
                    <a:ln>
                      <a:noFill/>
                    </a:ln>
                    <a:solidFill>
                      <a:srgbClr val="39495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States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CEF1E3-8500-2756-2C25-93F1C30F97DC}"/>
                  </a:ext>
                </a:extLst>
              </p:cNvPr>
              <p:cNvSpPr txBox="1"/>
              <p:nvPr/>
            </p:nvSpPr>
            <p:spPr>
              <a:xfrm>
                <a:off x="7520627" y="3188728"/>
                <a:ext cx="9823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39495B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Across All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63721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C6735-5B68-CE56-2BAA-F55BD42D4C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 descr="A person sitting at a table with a computer and books&#10;&#10;Description automatically generated with low confidence">
            <a:extLst>
              <a:ext uri="{FF2B5EF4-FFF2-40B4-BE49-F238E27FC236}">
                <a16:creationId xmlns:a16="http://schemas.microsoft.com/office/drawing/2014/main" id="{18249EE5-F334-9471-EE4D-53E2A84089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934C2C-AED1-5FC2-A33B-85D463A8E464}"/>
              </a:ext>
            </a:extLst>
          </p:cNvPr>
          <p:cNvSpPr/>
          <p:nvPr/>
        </p:nvSpPr>
        <p:spPr>
          <a:xfrm>
            <a:off x="-7" y="2285999"/>
            <a:ext cx="4876801" cy="2286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Meet the Average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</a:rPr>
              <a:t>Roundstone Customer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175378-3D60-6E56-CAA7-A0B55E89671E}"/>
              </a:ext>
            </a:extLst>
          </p:cNvPr>
          <p:cNvSpPr/>
          <p:nvPr/>
        </p:nvSpPr>
        <p:spPr>
          <a:xfrm>
            <a:off x="4876802" y="-1"/>
            <a:ext cx="2438401" cy="228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20 – 500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Employees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E93EB7-3510-72DC-74CD-82DCE9EBFB4E}"/>
              </a:ext>
            </a:extLst>
          </p:cNvPr>
          <p:cNvSpPr/>
          <p:nvPr/>
        </p:nvSpPr>
        <p:spPr>
          <a:xfrm>
            <a:off x="4876800" y="2285999"/>
            <a:ext cx="2438401" cy="2286000"/>
          </a:xfrm>
          <a:prstGeom prst="rect">
            <a:avLst/>
          </a:prstGeom>
          <a:solidFill>
            <a:srgbClr val="39495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473069-A430-D8D9-89B5-49D8F127BC9D}"/>
              </a:ext>
            </a:extLst>
          </p:cNvPr>
          <p:cNvSpPr/>
          <p:nvPr/>
        </p:nvSpPr>
        <p:spPr>
          <a:xfrm>
            <a:off x="4876802" y="4571999"/>
            <a:ext cx="2438401" cy="228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Employees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are an Asset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05A6E3-E24C-40CD-CB62-CA61067969A5}"/>
              </a:ext>
            </a:extLst>
          </p:cNvPr>
          <p:cNvSpPr/>
          <p:nvPr/>
        </p:nvSpPr>
        <p:spPr>
          <a:xfrm>
            <a:off x="7315200" y="0"/>
            <a:ext cx="2438401" cy="2286000"/>
          </a:xfrm>
          <a:prstGeom prst="rect">
            <a:avLst/>
          </a:prstGeom>
          <a:solidFill>
            <a:srgbClr val="39495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24B27F-F189-E47A-88D1-F9D662045214}"/>
              </a:ext>
            </a:extLst>
          </p:cNvPr>
          <p:cNvSpPr/>
          <p:nvPr/>
        </p:nvSpPr>
        <p:spPr>
          <a:xfrm>
            <a:off x="7315201" y="2286000"/>
            <a:ext cx="2438401" cy="228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Wants to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Recruit &amp; Retain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Top Talent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99CB2C-869E-9E21-462E-56039B8F66BD}"/>
              </a:ext>
            </a:extLst>
          </p:cNvPr>
          <p:cNvSpPr/>
          <p:nvPr/>
        </p:nvSpPr>
        <p:spPr>
          <a:xfrm>
            <a:off x="7315202" y="4572000"/>
            <a:ext cx="2438401" cy="2286000"/>
          </a:xfrm>
          <a:prstGeom prst="rect">
            <a:avLst/>
          </a:prstGeom>
          <a:solidFill>
            <a:srgbClr val="39495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AF0CA2-8997-9C5D-86B5-827D490B8685}"/>
              </a:ext>
            </a:extLst>
          </p:cNvPr>
          <p:cNvSpPr/>
          <p:nvPr/>
        </p:nvSpPr>
        <p:spPr>
          <a:xfrm>
            <a:off x="9753599" y="0"/>
            <a:ext cx="2438401" cy="228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Sees the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Long-Term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Strategy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92216F-ACC7-91EB-B38A-5D587DBA4BE7}"/>
              </a:ext>
            </a:extLst>
          </p:cNvPr>
          <p:cNvSpPr/>
          <p:nvPr/>
        </p:nvSpPr>
        <p:spPr>
          <a:xfrm>
            <a:off x="9753598" y="2286000"/>
            <a:ext cx="2438401" cy="2286000"/>
          </a:xfrm>
          <a:prstGeom prst="rect">
            <a:avLst/>
          </a:prstGeom>
          <a:solidFill>
            <a:srgbClr val="39495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A1A8D3-EBEF-B6F6-042D-90BA8EAE088D}"/>
              </a:ext>
            </a:extLst>
          </p:cNvPr>
          <p:cNvSpPr/>
          <p:nvPr/>
        </p:nvSpPr>
        <p:spPr>
          <a:xfrm>
            <a:off x="9753599" y="4572000"/>
            <a:ext cx="2438401" cy="2286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Innovative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and Engaged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j-lt"/>
              </a:rPr>
              <a:t>Leadership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BCCB6A-9D14-326D-C00F-444C40D0D2F1}"/>
              </a:ext>
            </a:extLst>
          </p:cNvPr>
          <p:cNvSpPr/>
          <p:nvPr/>
        </p:nvSpPr>
        <p:spPr>
          <a:xfrm>
            <a:off x="-17" y="0"/>
            <a:ext cx="4876798" cy="2285999"/>
          </a:xfrm>
          <a:prstGeom prst="rect">
            <a:avLst/>
          </a:prstGeom>
          <a:solidFill>
            <a:srgbClr val="39495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2C710A5-FFEC-BA84-98AE-848458EF27F3}"/>
              </a:ext>
            </a:extLst>
          </p:cNvPr>
          <p:cNvSpPr/>
          <p:nvPr/>
        </p:nvSpPr>
        <p:spPr>
          <a:xfrm>
            <a:off x="-17" y="4572000"/>
            <a:ext cx="4876798" cy="2286000"/>
          </a:xfrm>
          <a:prstGeom prst="rect">
            <a:avLst/>
          </a:prstGeom>
          <a:solidFill>
            <a:srgbClr val="39495B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94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ADB6B6F0-0D3A-ADC8-5445-8DB585DC4F8C}"/>
              </a:ext>
            </a:extLst>
          </p:cNvPr>
          <p:cNvGrpSpPr/>
          <p:nvPr/>
        </p:nvGrpSpPr>
        <p:grpSpPr>
          <a:xfrm>
            <a:off x="-497" y="1784716"/>
            <a:ext cx="4064003" cy="5073283"/>
            <a:chOff x="-497" y="1784716"/>
            <a:chExt cx="4064003" cy="50732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E38823-972C-E66E-5C76-45F9D77A3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784718"/>
              <a:ext cx="4063506" cy="50732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EA1ABA3-88D8-4900-9BA0-29ADAA93572B}"/>
                </a:ext>
              </a:extLst>
            </p:cNvPr>
            <p:cNvSpPr/>
            <p:nvPr/>
          </p:nvSpPr>
          <p:spPr>
            <a:xfrm>
              <a:off x="-497" y="1784716"/>
              <a:ext cx="4063505" cy="5073281"/>
            </a:xfrm>
            <a:prstGeom prst="rect">
              <a:avLst/>
            </a:prstGeom>
            <a:solidFill>
              <a:srgbClr val="DD8A61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4860381-E6B5-644B-880C-C47D684DB7F7}"/>
                </a:ext>
              </a:extLst>
            </p:cNvPr>
            <p:cNvSpPr txBox="1"/>
            <p:nvPr/>
          </p:nvSpPr>
          <p:spPr>
            <a:xfrm>
              <a:off x="583003" y="2320807"/>
              <a:ext cx="2955071" cy="390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FULLY INSURED</a:t>
              </a:r>
            </a:p>
            <a:p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r>
                <a:rPr lang="en-US" sz="2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100% Fixed Costs </a:t>
              </a:r>
            </a:p>
            <a:p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insurance carrier keeps all the profits with zero reporting back to the employers.</a:t>
              </a:r>
            </a:p>
            <a:p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 other words…</a:t>
              </a: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traditional model.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6A802AA-14DA-B049-0978-070359B52346}"/>
              </a:ext>
            </a:extLst>
          </p:cNvPr>
          <p:cNvGrpSpPr/>
          <p:nvPr/>
        </p:nvGrpSpPr>
        <p:grpSpPr>
          <a:xfrm>
            <a:off x="4064002" y="1784714"/>
            <a:ext cx="4063998" cy="5073286"/>
            <a:chOff x="4064002" y="1784714"/>
            <a:chExt cx="4063998" cy="507328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1D435F1-0344-C277-CAFC-B450D5ED0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64002" y="1784718"/>
              <a:ext cx="4063998" cy="507328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588388-0EE7-1E0E-5A5F-E3EBA8275CE9}"/>
                </a:ext>
              </a:extLst>
            </p:cNvPr>
            <p:cNvSpPr/>
            <p:nvPr/>
          </p:nvSpPr>
          <p:spPr>
            <a:xfrm>
              <a:off x="4064247" y="1784714"/>
              <a:ext cx="4063505" cy="5073283"/>
            </a:xfrm>
            <a:prstGeom prst="rect">
              <a:avLst/>
            </a:prstGeom>
            <a:solidFill>
              <a:srgbClr val="E5C568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EED332-BF07-46E6-8B12-29812C48BD7B}"/>
                </a:ext>
              </a:extLst>
            </p:cNvPr>
            <p:cNvSpPr txBox="1"/>
            <p:nvPr/>
          </p:nvSpPr>
          <p:spPr>
            <a:xfrm>
              <a:off x="4465795" y="2320807"/>
              <a:ext cx="3251368" cy="387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LEVEL-FUNDING</a:t>
              </a:r>
            </a:p>
            <a:p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~60% Fixed Costs </a:t>
              </a:r>
            </a:p>
            <a:p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employer assumes claims volatility AND the insurance company keeps some of the profits.</a:t>
              </a:r>
            </a:p>
            <a:p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 other words…</a:t>
              </a: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dipping your toe in.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A03CAD-5178-8311-EAC3-AE0617926735}"/>
              </a:ext>
            </a:extLst>
          </p:cNvPr>
          <p:cNvGrpSpPr/>
          <p:nvPr/>
        </p:nvGrpSpPr>
        <p:grpSpPr>
          <a:xfrm>
            <a:off x="8126016" y="1784711"/>
            <a:ext cx="4065984" cy="5073289"/>
            <a:chOff x="8126016" y="1784711"/>
            <a:chExt cx="4065984" cy="507328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CD81D8-8D75-29C9-D2B7-F5BFEF5DC7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7" t="153" r="33786"/>
            <a:stretch/>
          </p:blipFill>
          <p:spPr>
            <a:xfrm>
              <a:off x="8126016" y="1784714"/>
              <a:ext cx="4065984" cy="507328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4925B7-BB1F-0014-A018-5BD312162D7A}"/>
                </a:ext>
              </a:extLst>
            </p:cNvPr>
            <p:cNvSpPr/>
            <p:nvPr/>
          </p:nvSpPr>
          <p:spPr>
            <a:xfrm>
              <a:off x="8126016" y="1784711"/>
              <a:ext cx="4063505" cy="5073289"/>
            </a:xfrm>
            <a:prstGeom prst="rect">
              <a:avLst/>
            </a:prstGeom>
            <a:solidFill>
              <a:srgbClr val="A9BE5F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8A44F7F-BC87-54DC-9982-07C9FE70DAA4}"/>
                </a:ext>
              </a:extLst>
            </p:cNvPr>
            <p:cNvSpPr txBox="1"/>
            <p:nvPr/>
          </p:nvSpPr>
          <p:spPr>
            <a:xfrm>
              <a:off x="8580115" y="2320807"/>
              <a:ext cx="3200553" cy="387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SELF-FUNDING</a:t>
              </a:r>
            </a:p>
            <a:p>
              <a:endPara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~40% Fixed Costs </a:t>
              </a:r>
            </a:p>
            <a:p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The employer pays medical claims and buys stop loss insurance to protect against high-cost claims.</a:t>
              </a:r>
            </a:p>
            <a:p>
              <a:endPara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 other words…</a:t>
              </a:r>
            </a:p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you’re on an island.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B7FAA164-D935-ABF6-14F2-D2BDF86B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Funding Options</a:t>
            </a:r>
          </a:p>
        </p:txBody>
      </p:sp>
    </p:spTree>
    <p:extLst>
      <p:ext uri="{BB962C8B-B14F-4D97-AF65-F5344CB8AC3E}">
        <p14:creationId xmlns:p14="http://schemas.microsoft.com/office/powerpoint/2010/main" val="13796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7FAA164-D935-ABF6-14F2-D2BDF86BE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Funding Options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6A416F-E5F5-F7D8-4866-BDA75D8D22E9}"/>
              </a:ext>
            </a:extLst>
          </p:cNvPr>
          <p:cNvGrpSpPr/>
          <p:nvPr/>
        </p:nvGrpSpPr>
        <p:grpSpPr>
          <a:xfrm>
            <a:off x="-496" y="1784716"/>
            <a:ext cx="12192496" cy="5073284"/>
            <a:chOff x="-496" y="1784716"/>
            <a:chExt cx="12192496" cy="507328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2705E6-DE9E-4F65-D4A8-0F00E54BA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92" b="18792"/>
            <a:stretch/>
          </p:blipFill>
          <p:spPr>
            <a:xfrm>
              <a:off x="0" y="1784716"/>
              <a:ext cx="12192000" cy="5073284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3CB3988-8494-8039-7312-0DBA8AF65C73}"/>
                </a:ext>
              </a:extLst>
            </p:cNvPr>
            <p:cNvSpPr/>
            <p:nvPr/>
          </p:nvSpPr>
          <p:spPr>
            <a:xfrm>
              <a:off x="-496" y="1784716"/>
              <a:ext cx="12192496" cy="5073281"/>
            </a:xfrm>
            <a:prstGeom prst="rect">
              <a:avLst/>
            </a:prstGeom>
            <a:solidFill>
              <a:srgbClr val="39495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7873CD2-AC6F-5FF5-D76C-68A7F93842E3}"/>
                </a:ext>
              </a:extLst>
            </p:cNvPr>
            <p:cNvSpPr txBox="1"/>
            <p:nvPr/>
          </p:nvSpPr>
          <p:spPr>
            <a:xfrm>
              <a:off x="583003" y="2320807"/>
              <a:ext cx="11025994" cy="421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SELF-FUNDING WITH OUR GROUP MEDICAL CAPTIVE</a:t>
              </a:r>
            </a:p>
            <a:p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  <a:p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15% Fixed Costs </a:t>
              </a:r>
            </a:p>
            <a:p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 health insurance pool formed by companies to reduce the cost of their medical benefit spend where the employers gain information, control, savings, and quality.</a:t>
              </a:r>
            </a:p>
            <a:p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In other words…</a:t>
              </a:r>
            </a:p>
            <a:p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BETTER ALTERNATIVE!</a:t>
              </a:r>
              <a:endPara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0946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179F2670-E8DB-DCE8-35AF-23406DDA3AC9}"/>
              </a:ext>
            </a:extLst>
          </p:cNvPr>
          <p:cNvGrpSpPr/>
          <p:nvPr/>
        </p:nvGrpSpPr>
        <p:grpSpPr>
          <a:xfrm>
            <a:off x="1838910" y="1759684"/>
            <a:ext cx="9641887" cy="3641428"/>
            <a:chOff x="1838910" y="1759684"/>
            <a:chExt cx="9641887" cy="36414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78E6322-E9CC-C7E6-E9E9-AA8D7ACB73BD}"/>
                </a:ext>
              </a:extLst>
            </p:cNvPr>
            <p:cNvSpPr/>
            <p:nvPr/>
          </p:nvSpPr>
          <p:spPr>
            <a:xfrm>
              <a:off x="1838910" y="1759684"/>
              <a:ext cx="9641887" cy="3641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57FF0AF-E160-9CDB-71B7-83CD2AEB7E3F}"/>
                </a:ext>
              </a:extLst>
            </p:cNvPr>
            <p:cNvSpPr txBox="1"/>
            <p:nvPr/>
          </p:nvSpPr>
          <p:spPr>
            <a:xfrm>
              <a:off x="2123122" y="1868926"/>
              <a:ext cx="91805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Reinsurance </a:t>
              </a: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(Risk Shifting) = </a:t>
              </a:r>
              <a:r>
                <a:rPr lang="en-US" sz="1400" dirty="0">
                  <a:solidFill>
                    <a:schemeClr val="bg1"/>
                  </a:solidFill>
                </a:rPr>
                <a:t>For claims above $500,000 and 125% of expected, reinsurance is purchased.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E27371-FBB5-A408-D0BC-D5CC9BB92DDC}"/>
              </a:ext>
            </a:extLst>
          </p:cNvPr>
          <p:cNvGrpSpPr/>
          <p:nvPr/>
        </p:nvGrpSpPr>
        <p:grpSpPr>
          <a:xfrm>
            <a:off x="1838911" y="2294829"/>
            <a:ext cx="9009491" cy="3089706"/>
            <a:chOff x="1838911" y="2294829"/>
            <a:chExt cx="9009491" cy="308970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D3F45D2-BE80-7E83-5544-DAEA78162E44}"/>
                </a:ext>
              </a:extLst>
            </p:cNvPr>
            <p:cNvSpPr/>
            <p:nvPr/>
          </p:nvSpPr>
          <p:spPr>
            <a:xfrm>
              <a:off x="1838911" y="2294829"/>
              <a:ext cx="9009491" cy="308970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72C9876-D6C6-325E-50E2-E270B6CF9183}"/>
                </a:ext>
              </a:extLst>
            </p:cNvPr>
            <p:cNvSpPr txBox="1"/>
            <p:nvPr/>
          </p:nvSpPr>
          <p:spPr>
            <a:xfrm>
              <a:off x="2123122" y="2464999"/>
              <a:ext cx="67118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Pool Premium </a:t>
              </a: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(Risk Sharing) = </a:t>
              </a:r>
              <a:r>
                <a:rPr lang="en-US" sz="1400" dirty="0">
                  <a:solidFill>
                    <a:schemeClr val="bg1"/>
                  </a:solidFill>
                </a:rPr>
                <a:t>For claims between $25,000 and $500,000, employers pool stop loss premiums and claims.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52369C9-5678-124D-0EA7-7BA2252E2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the Captive Works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F90A-E021-44A0-20F6-0D2EB3427C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717A016-DA02-F934-A7F9-852B1E586BF3}"/>
              </a:ext>
            </a:extLst>
          </p:cNvPr>
          <p:cNvGrpSpPr/>
          <p:nvPr/>
        </p:nvGrpSpPr>
        <p:grpSpPr>
          <a:xfrm>
            <a:off x="1717289" y="3143812"/>
            <a:ext cx="7788738" cy="2258668"/>
            <a:chOff x="1717289" y="3133302"/>
            <a:chExt cx="7788738" cy="225866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888E26C-032E-2809-268D-15FD01173E08}"/>
                </a:ext>
              </a:extLst>
            </p:cNvPr>
            <p:cNvSpPr/>
            <p:nvPr/>
          </p:nvSpPr>
          <p:spPr>
            <a:xfrm>
              <a:off x="1717289" y="3133302"/>
              <a:ext cx="7788738" cy="225866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2E709E-0978-3880-DB3F-2213C84208BA}"/>
                </a:ext>
              </a:extLst>
            </p:cNvPr>
            <p:cNvSpPr txBox="1"/>
            <p:nvPr/>
          </p:nvSpPr>
          <p:spPr>
            <a:xfrm>
              <a:off x="2123122" y="4001026"/>
              <a:ext cx="671185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Employer Claims Account</a:t>
              </a:r>
              <a:r>
                <a:rPr lang="en-US" sz="1400" dirty="0">
                  <a:solidFill>
                    <a:schemeClr val="bg1"/>
                  </a:solidFill>
                  <a:latin typeface="+mj-lt"/>
                </a:rPr>
                <a:t> (Risk Taking) = </a:t>
              </a:r>
              <a:r>
                <a:rPr lang="en-US" sz="1400" dirty="0">
                  <a:solidFill>
                    <a:schemeClr val="bg1"/>
                  </a:solidFill>
                </a:rPr>
                <a:t>Each employer will self insure at least $25,000 of claims per member, per policy period.</a:t>
              </a:r>
              <a:endParaRPr lang="en-US" sz="1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1D78F1E-A3E4-25B5-C723-0E258B08AE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914" y="1749560"/>
            <a:ext cx="10811278" cy="4474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9A9894-82F5-0E04-4613-347B3030957C}"/>
              </a:ext>
            </a:extLst>
          </p:cNvPr>
          <p:cNvSpPr txBox="1"/>
          <p:nvPr/>
        </p:nvSpPr>
        <p:spPr>
          <a:xfrm>
            <a:off x="9553074" y="2395413"/>
            <a:ext cx="1277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+mj-lt"/>
              </a:rPr>
              <a:t>Reserves</a:t>
            </a:r>
          </a:p>
        </p:txBody>
      </p:sp>
    </p:spTree>
    <p:extLst>
      <p:ext uri="{BB962C8B-B14F-4D97-AF65-F5344CB8AC3E}">
        <p14:creationId xmlns:p14="http://schemas.microsoft.com/office/powerpoint/2010/main" val="3181136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List with solid fill">
            <a:extLst>
              <a:ext uri="{FF2B5EF4-FFF2-40B4-BE49-F238E27FC236}">
                <a16:creationId xmlns:a16="http://schemas.microsoft.com/office/drawing/2014/main" id="{51F17EB4-2580-4DEF-802F-0831E17C1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03897" y="2151132"/>
            <a:ext cx="2209558" cy="2209558"/>
          </a:xfrm>
          <a:prstGeom prst="rect">
            <a:avLst/>
          </a:prstGeom>
        </p:spPr>
      </p:pic>
      <p:pic>
        <p:nvPicPr>
          <p:cNvPr id="8" name="Graphic 7" descr="Thumbs up sign with solid fill">
            <a:extLst>
              <a:ext uri="{FF2B5EF4-FFF2-40B4-BE49-F238E27FC236}">
                <a16:creationId xmlns:a16="http://schemas.microsoft.com/office/drawing/2014/main" id="{D5ED9B1A-8C7D-7D52-CF9F-2220C30D0A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2121" y="2067242"/>
            <a:ext cx="2293448" cy="22934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0BAD30-761B-4573-A07B-7E50E9834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Satisfaction and Retention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9F8E34-34C4-4BFF-ACA7-B2114BED0C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807" y="5304729"/>
            <a:ext cx="2991031" cy="933052"/>
          </a:xfrm>
        </p:spPr>
        <p:txBody>
          <a:bodyPr>
            <a:normAutofit/>
          </a:bodyPr>
          <a:lstStyle/>
          <a:p>
            <a:r>
              <a:rPr lang="en-US" sz="2000" dirty="0"/>
              <a:t>We Make It Easy: Simple RFP Process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9E37E8-6ED5-4EA3-A4A1-65EE08F48C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66667" y="5304729"/>
            <a:ext cx="3058665" cy="933052"/>
          </a:xfrm>
        </p:spPr>
        <p:txBody>
          <a:bodyPr>
            <a:noAutofit/>
          </a:bodyPr>
          <a:lstStyle/>
          <a:p>
            <a:r>
              <a:rPr lang="en-US" sz="2000" dirty="0"/>
              <a:t>Open Platform: Flexible Partnership Choices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782D16-9044-496E-9314-BD8C65ECFB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13161" y="5304729"/>
            <a:ext cx="2991031" cy="933052"/>
          </a:xfrm>
        </p:spPr>
        <p:txBody>
          <a:bodyPr>
            <a:noAutofit/>
          </a:bodyPr>
          <a:lstStyle/>
          <a:p>
            <a:r>
              <a:rPr lang="en-US" sz="2000" b="1" dirty="0">
                <a:effectLst/>
              </a:rPr>
              <a:t>Strategic Vetting: Partner Scorecards and Solution Vetting</a:t>
            </a:r>
            <a:endParaRPr lang="en-US" sz="2000" dirty="0">
              <a:effectLst/>
            </a:endParaRPr>
          </a:p>
        </p:txBody>
      </p:sp>
      <p:pic>
        <p:nvPicPr>
          <p:cNvPr id="10" name="Graphic 9" descr="Unlock with solid fill">
            <a:extLst>
              <a:ext uri="{FF2B5EF4-FFF2-40B4-BE49-F238E27FC236}">
                <a16:creationId xmlns:a16="http://schemas.microsoft.com/office/drawing/2014/main" id="{B572F611-1FB3-40A7-8E74-D9276B7FD6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959745" y="1983352"/>
            <a:ext cx="2293448" cy="229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5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FFD7D-0C9D-4BCD-867C-3542347EF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Superior Service and Support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A11DA-97EE-4729-A268-CCB3CFAB8F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D2D6C6-CF87-4460-A539-26A818BE72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388" y="4786660"/>
            <a:ext cx="2179637" cy="1576008"/>
          </a:xfrm>
        </p:spPr>
        <p:txBody>
          <a:bodyPr>
            <a:normAutofit/>
          </a:bodyPr>
          <a:lstStyle/>
          <a:p>
            <a:r>
              <a:rPr lang="en-US" sz="2000" b="1" dirty="0"/>
              <a:t>Proactive Support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191468-1BFF-4F87-ABF1-7AAE74F43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73890" y="4660825"/>
            <a:ext cx="2336667" cy="1576008"/>
          </a:xfrm>
        </p:spPr>
        <p:txBody>
          <a:bodyPr>
            <a:normAutofit/>
          </a:bodyPr>
          <a:lstStyle/>
          <a:p>
            <a:r>
              <a:rPr lang="en-US" sz="2000" b="1" dirty="0"/>
              <a:t>Cost Containment Recommendation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21F5EC-57BD-4570-ACA6-A11CC6CB59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422" y="4786660"/>
            <a:ext cx="2179637" cy="1576008"/>
          </a:xfrm>
        </p:spPr>
        <p:txBody>
          <a:bodyPr>
            <a:normAutofit/>
          </a:bodyPr>
          <a:lstStyle/>
          <a:p>
            <a:r>
              <a:rPr lang="en-US" sz="2000" b="1" dirty="0"/>
              <a:t>Captive Performance Statement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894D56A-E6AA-41CE-A0D7-E77ECFDBC0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20456" y="4786660"/>
            <a:ext cx="2179637" cy="1576008"/>
          </a:xfrm>
        </p:spPr>
        <p:txBody>
          <a:bodyPr>
            <a:normAutofit/>
          </a:bodyPr>
          <a:lstStyle/>
          <a:p>
            <a:r>
              <a:rPr lang="en-US" sz="2000" b="1" dirty="0"/>
              <a:t>Pre-Renewal Communication</a:t>
            </a:r>
          </a:p>
        </p:txBody>
      </p:sp>
      <p:pic>
        <p:nvPicPr>
          <p:cNvPr id="8" name="Graphic 7" descr="Open hand with solid fill">
            <a:extLst>
              <a:ext uri="{FF2B5EF4-FFF2-40B4-BE49-F238E27FC236}">
                <a16:creationId xmlns:a16="http://schemas.microsoft.com/office/drawing/2014/main" id="{106A2869-ECDF-421F-865A-F9A8299FC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69841" y="2184261"/>
            <a:ext cx="1614729" cy="1614729"/>
          </a:xfrm>
          <a:prstGeom prst="rect">
            <a:avLst/>
          </a:prstGeom>
        </p:spPr>
      </p:pic>
      <p:pic>
        <p:nvPicPr>
          <p:cNvPr id="9" name="Graphic 8" descr="Magnifying glass with solid fill">
            <a:extLst>
              <a:ext uri="{FF2B5EF4-FFF2-40B4-BE49-F238E27FC236}">
                <a16:creationId xmlns:a16="http://schemas.microsoft.com/office/drawing/2014/main" id="{3454BD43-FA3B-4709-875F-75FBB415E8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834858" y="2139071"/>
            <a:ext cx="1614729" cy="1614729"/>
          </a:xfrm>
          <a:prstGeom prst="rect">
            <a:avLst/>
          </a:prstGeom>
        </p:spPr>
      </p:pic>
      <p:pic>
        <p:nvPicPr>
          <p:cNvPr id="10" name="Graphic 9" descr="Document with solid fill">
            <a:extLst>
              <a:ext uri="{FF2B5EF4-FFF2-40B4-BE49-F238E27FC236}">
                <a16:creationId xmlns:a16="http://schemas.microsoft.com/office/drawing/2014/main" id="{78E203BA-2503-4925-AA6A-BE51EBCE07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788498" y="2252782"/>
            <a:ext cx="1480020" cy="1480020"/>
          </a:xfrm>
          <a:prstGeom prst="rect">
            <a:avLst/>
          </a:prstGeom>
        </p:spPr>
      </p:pic>
      <p:pic>
        <p:nvPicPr>
          <p:cNvPr id="11" name="Graphic 10" descr="Chat with solid fill">
            <a:extLst>
              <a:ext uri="{FF2B5EF4-FFF2-40B4-BE49-F238E27FC236}">
                <a16:creationId xmlns:a16="http://schemas.microsoft.com/office/drawing/2014/main" id="{46334F02-B90F-44EF-9B3F-39B517DDD3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07430" y="2219226"/>
            <a:ext cx="1614729" cy="161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56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84ECBF84-3A20-AEA1-4D5D-88FF935CC254}"/>
              </a:ext>
            </a:extLst>
          </p:cNvPr>
          <p:cNvSpPr/>
          <p:nvPr/>
        </p:nvSpPr>
        <p:spPr>
          <a:xfrm>
            <a:off x="9100258" y="3551099"/>
            <a:ext cx="2509129" cy="250912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Average Mature Renewals: </a:t>
            </a:r>
            <a:r>
              <a:rPr lang="en-US" b="1" dirty="0">
                <a:solidFill>
                  <a:schemeClr val="accent2"/>
                </a:solidFill>
              </a:rPr>
              <a:t>3-5%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4EE4F97-35CE-0785-D5D4-3E920C9286D0}"/>
              </a:ext>
            </a:extLst>
          </p:cNvPr>
          <p:cNvSpPr/>
          <p:nvPr/>
        </p:nvSpPr>
        <p:spPr>
          <a:xfrm>
            <a:off x="6243046" y="1837634"/>
            <a:ext cx="2509129" cy="250912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effectLst/>
              </a:rPr>
              <a:t>Average Immature Renewals: </a:t>
            </a:r>
          </a:p>
          <a:p>
            <a:pPr algn="ctr"/>
            <a:r>
              <a:rPr lang="en-US" b="1" dirty="0">
                <a:solidFill>
                  <a:schemeClr val="accent2"/>
                </a:solidFill>
                <a:effectLst/>
              </a:rPr>
              <a:t>10-15%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751EEF-041F-0DC5-1CEB-D0D47458C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Satisfaction and Retention Stats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0FC1A-EC40-B6B3-05B0-86DDEA24C4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b="1"/>
              <a:t>© </a:t>
            </a:r>
            <a:r>
              <a:rPr lang="en-US"/>
              <a:t>Roundstone Insurance  |  </a:t>
            </a:r>
            <a:fld id="{2F9EC209-50F4-4D97-90CB-E0EEF683E8C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E6CBF96-097A-1104-4DA7-8031A9DF6943}"/>
              </a:ext>
            </a:extLst>
          </p:cNvPr>
          <p:cNvSpPr/>
          <p:nvPr/>
        </p:nvSpPr>
        <p:spPr>
          <a:xfrm>
            <a:off x="3439823" y="3551099"/>
            <a:ext cx="2509129" cy="250912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Distribution History of </a:t>
            </a:r>
            <a:r>
              <a:rPr lang="en-US" b="1" dirty="0">
                <a:solidFill>
                  <a:schemeClr val="accent2"/>
                </a:solidFill>
              </a:rPr>
              <a:t>10%</a:t>
            </a:r>
            <a:r>
              <a:rPr lang="en-US" sz="1400" dirty="0"/>
              <a:t> over the </a:t>
            </a:r>
          </a:p>
          <a:p>
            <a:pPr algn="ctr"/>
            <a:r>
              <a:rPr lang="en-US" sz="1400" dirty="0"/>
              <a:t>last 5 Years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D80E3D6-FC4A-E45A-C92C-D6110C79F7CF}"/>
              </a:ext>
            </a:extLst>
          </p:cNvPr>
          <p:cNvSpPr/>
          <p:nvPr/>
        </p:nvSpPr>
        <p:spPr>
          <a:xfrm>
            <a:off x="582613" y="1837634"/>
            <a:ext cx="2509129" cy="250912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90%</a:t>
            </a:r>
            <a:r>
              <a:rPr lang="en-US" sz="1400" dirty="0"/>
              <a:t> of Our </a:t>
            </a:r>
          </a:p>
          <a:p>
            <a:pPr algn="ctr"/>
            <a:r>
              <a:rPr lang="en-US" sz="1400" dirty="0"/>
              <a:t>Groups Renew</a:t>
            </a:r>
          </a:p>
        </p:txBody>
      </p:sp>
    </p:spTree>
    <p:extLst>
      <p:ext uri="{BB962C8B-B14F-4D97-AF65-F5344CB8AC3E}">
        <p14:creationId xmlns:p14="http://schemas.microsoft.com/office/powerpoint/2010/main" val="40121005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oundstone Color Palette">
      <a:dk1>
        <a:srgbClr val="39495B"/>
      </a:dk1>
      <a:lt1>
        <a:sysClr val="window" lastClr="FFFFFF"/>
      </a:lt1>
      <a:dk2>
        <a:srgbClr val="39495B"/>
      </a:dk2>
      <a:lt2>
        <a:srgbClr val="FFFFFF"/>
      </a:lt2>
      <a:accent1>
        <a:srgbClr val="39495B"/>
      </a:accent1>
      <a:accent2>
        <a:srgbClr val="9CB9C5"/>
      </a:accent2>
      <a:accent3>
        <a:srgbClr val="E5C568"/>
      </a:accent3>
      <a:accent4>
        <a:srgbClr val="A9BE5F"/>
      </a:accent4>
      <a:accent5>
        <a:srgbClr val="DD8A61"/>
      </a:accent5>
      <a:accent6>
        <a:srgbClr val="EBEBEB"/>
      </a:accent6>
      <a:hlink>
        <a:srgbClr val="9CB9C5"/>
      </a:hlink>
      <a:folHlink>
        <a:srgbClr val="39495B"/>
      </a:folHlink>
    </a:clrScheme>
    <a:fontScheme name="Roundstone Web Safe Default Fon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r">
          <a:defRPr sz="4000" dirty="0" smtClean="0">
            <a:solidFill>
              <a:schemeClr val="bg1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5685</TotalTime>
  <Words>489</Words>
  <Application>Microsoft Office PowerPoint</Application>
  <PresentationFormat>Widescreen</PresentationFormat>
  <Paragraphs>123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Proxima Nova</vt:lpstr>
      <vt:lpstr>Office Theme</vt:lpstr>
      <vt:lpstr>PowerPoint Presentation</vt:lpstr>
      <vt:lpstr>PowerPoint Presentation</vt:lpstr>
      <vt:lpstr>PowerPoint Presentation</vt:lpstr>
      <vt:lpstr>Your Funding Options</vt:lpstr>
      <vt:lpstr>Your Funding Options</vt:lpstr>
      <vt:lpstr>How the Captive Works</vt:lpstr>
      <vt:lpstr>Client Satisfaction and Retention</vt:lpstr>
      <vt:lpstr>Superior Service and Support</vt:lpstr>
      <vt:lpstr>Satisfaction and Retention Stats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Mangione</dc:creator>
  <cp:lastModifiedBy>Chris Mangione</cp:lastModifiedBy>
  <cp:revision>591</cp:revision>
  <dcterms:created xsi:type="dcterms:W3CDTF">2021-12-28T16:37:05Z</dcterms:created>
  <dcterms:modified xsi:type="dcterms:W3CDTF">2024-08-20T18:58:18Z</dcterms:modified>
</cp:coreProperties>
</file>