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4"/>
  </p:notesMasterIdLst>
  <p:sldIdLst>
    <p:sldId id="666" r:id="rId2"/>
    <p:sldId id="659" r:id="rId3"/>
    <p:sldId id="616" r:id="rId4"/>
    <p:sldId id="625" r:id="rId5"/>
    <p:sldId id="660" r:id="rId6"/>
    <p:sldId id="314" r:id="rId7"/>
    <p:sldId id="661" r:id="rId8"/>
    <p:sldId id="663" r:id="rId9"/>
    <p:sldId id="664" r:id="rId10"/>
    <p:sldId id="665" r:id="rId11"/>
    <p:sldId id="295" r:id="rId12"/>
    <p:sldId id="298"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39495B"/>
    <a:srgbClr val="EBEBEB"/>
    <a:srgbClr val="000000"/>
    <a:srgbClr val="DD8A61"/>
    <a:srgbClr val="7B868E"/>
    <a:srgbClr val="9CB9C5"/>
    <a:srgbClr val="F0F0F0"/>
    <a:srgbClr val="A9BE5F"/>
    <a:srgbClr val="E5C56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5754" autoAdjust="0"/>
  </p:normalViewPr>
  <p:slideViewPr>
    <p:cSldViewPr snapToGrid="0">
      <p:cViewPr varScale="1">
        <p:scale>
          <a:sx n="106" d="100"/>
          <a:sy n="106" d="100"/>
        </p:scale>
        <p:origin x="78" y="96"/>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1DE2C4-FD3F-4F20-99F5-EB3C4A772D0D}" type="datetimeFigureOut">
              <a:rPr lang="en-US" smtClean="0"/>
              <a:t>7/31/2024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3D67AE-E65E-4B14-858F-3DE17525026B}" type="slidenum">
              <a:rPr lang="en-US" smtClean="0"/>
              <a:t>‹#›</a:t>
            </a:fld>
            <a:endParaRPr lang="en-US"/>
          </a:p>
        </p:txBody>
      </p:sp>
    </p:spTree>
    <p:extLst>
      <p:ext uri="{BB962C8B-B14F-4D97-AF65-F5344CB8AC3E}">
        <p14:creationId xmlns:p14="http://schemas.microsoft.com/office/powerpoint/2010/main" val="25731137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438A8D-3ED3-1BFA-EE2A-78D1915B4E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7E639A7-D4BE-6394-FDFA-9A405C2B32A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D02789F-FA7F-17A0-A756-6DF7DC6FFD5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F154581-D046-C9AD-DA80-953DA724CF1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278B8E-99C4-4207-8A72-FF2B8671E59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112767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b="0" i="0" u="none" strike="noStrike" dirty="0">
                <a:solidFill>
                  <a:srgbClr val="000000"/>
                </a:solidFill>
                <a:effectLst/>
                <a:highlight>
                  <a:srgbClr val="F5F5F5"/>
                </a:highlight>
                <a:latin typeface="Calibri" panose="020F0502020204030204" pitchFamily="34" charset="0"/>
              </a:rPr>
              <a:t>PBM</a:t>
            </a:r>
            <a:r>
              <a:rPr lang="en-US" b="0" i="0" dirty="0">
                <a:solidFill>
                  <a:srgbClr val="444444"/>
                </a:solidFill>
                <a:effectLst/>
                <a:highlight>
                  <a:srgbClr val="F5F5F5"/>
                </a:highlight>
                <a:latin typeface="Calibri" panose="020F0502020204030204" pitchFamily="34" charset="0"/>
              </a:rPr>
              <a:t>​</a:t>
            </a:r>
            <a:endParaRPr lang="en-US" b="0" i="0" dirty="0">
              <a:solidFill>
                <a:srgbClr val="444444"/>
              </a:solidFill>
              <a:effectLst/>
              <a:highlight>
                <a:srgbClr val="F5F5F5"/>
              </a:highlight>
              <a:latin typeface="Arial" panose="020B0604020202020204" pitchFamily="34" charset="0"/>
            </a:endParaRPr>
          </a:p>
          <a:p>
            <a:pPr algn="l" rtl="0" fontAlgn="base">
              <a:buFont typeface="Arial" panose="020B0604020202020204" pitchFamily="34" charset="0"/>
              <a:buChar char="•"/>
            </a:pPr>
            <a:r>
              <a:rPr lang="en-US" sz="1800" b="1" i="0" u="none" strike="noStrike" dirty="0">
                <a:solidFill>
                  <a:srgbClr val="000000"/>
                </a:solidFill>
                <a:effectLst/>
                <a:highlight>
                  <a:srgbClr val="F5F5F5"/>
                </a:highlight>
                <a:latin typeface="Calibri" panose="020F0502020204030204" pitchFamily="34" charset="0"/>
              </a:rPr>
              <a:t>Competitive Net Costs</a:t>
            </a:r>
            <a:r>
              <a:rPr lang="en-US" sz="1800" b="0" i="0" dirty="0">
                <a:solidFill>
                  <a:srgbClr val="444444"/>
                </a:solidFill>
                <a:effectLst/>
                <a:highlight>
                  <a:srgbClr val="F5F5F5"/>
                </a:highlight>
                <a:latin typeface="Calibri" panose="020F0502020204030204" pitchFamily="34" charset="0"/>
              </a:rPr>
              <a:t>​</a:t>
            </a:r>
            <a:endParaRPr lang="en-US" sz="1800" b="0" i="0" dirty="0">
              <a:solidFill>
                <a:srgbClr val="444444"/>
              </a:solidFill>
              <a:effectLst/>
              <a:highlight>
                <a:srgbClr val="F5F5F5"/>
              </a:highlight>
              <a:latin typeface="Arial" panose="020B0604020202020204" pitchFamily="34" charset="0"/>
            </a:endParaRPr>
          </a:p>
          <a:p>
            <a:pPr algn="l" rtl="0" fontAlgn="base">
              <a:buFont typeface="Arial" panose="020B0604020202020204" pitchFamily="34" charset="0"/>
              <a:buChar char="•"/>
            </a:pPr>
            <a:r>
              <a:rPr lang="en-US" sz="1800" b="0" i="0" u="none" strike="noStrike" dirty="0">
                <a:solidFill>
                  <a:srgbClr val="000000"/>
                </a:solidFill>
                <a:effectLst/>
                <a:highlight>
                  <a:srgbClr val="F5F5F5"/>
                </a:highlight>
                <a:latin typeface="Calibri" panose="020F0502020204030204" pitchFamily="34" charset="0"/>
              </a:rPr>
              <a:t>Partner PBMs perform regular claims repricin</a:t>
            </a:r>
            <a:r>
              <a:rPr lang="en-US" sz="1800" b="1" i="0" u="none" strike="noStrike" dirty="0">
                <a:solidFill>
                  <a:srgbClr val="000000"/>
                </a:solidFill>
                <a:effectLst/>
                <a:highlight>
                  <a:srgbClr val="F5F5F5"/>
                </a:highlight>
                <a:latin typeface="Calibri" panose="020F0502020204030204" pitchFamily="34" charset="0"/>
              </a:rPr>
              <a:t>g. </a:t>
            </a:r>
            <a:r>
              <a:rPr lang="en-US" sz="1800" b="0" i="0" dirty="0">
                <a:solidFill>
                  <a:srgbClr val="444444"/>
                </a:solidFill>
                <a:effectLst/>
                <a:highlight>
                  <a:srgbClr val="F5F5F5"/>
                </a:highlight>
                <a:latin typeface="Calibri" panose="020F0502020204030204" pitchFamily="34" charset="0"/>
              </a:rPr>
              <a:t>​</a:t>
            </a:r>
            <a:endParaRPr lang="en-US" sz="1800" b="0" i="0" dirty="0">
              <a:solidFill>
                <a:srgbClr val="444444"/>
              </a:solidFill>
              <a:effectLst/>
              <a:highlight>
                <a:srgbClr val="F5F5F5"/>
              </a:highlight>
              <a:latin typeface="Arial" panose="020B0604020202020204" pitchFamily="34" charset="0"/>
            </a:endParaRPr>
          </a:p>
          <a:p>
            <a:pPr algn="l" rtl="0" fontAlgn="base">
              <a:buFont typeface="Arial" panose="020B0604020202020204" pitchFamily="34" charset="0"/>
              <a:buChar char="•"/>
            </a:pPr>
            <a:r>
              <a:rPr lang="en-US" sz="1800" b="0" i="0" u="none" strike="noStrike" dirty="0">
                <a:solidFill>
                  <a:srgbClr val="000000"/>
                </a:solidFill>
                <a:effectLst/>
                <a:highlight>
                  <a:srgbClr val="F5F5F5"/>
                </a:highlight>
                <a:latin typeface="Calibri" panose="020F0502020204030204" pitchFamily="34" charset="0"/>
              </a:rPr>
              <a:t>This allows for</a:t>
            </a:r>
            <a:r>
              <a:rPr lang="en-US" sz="1800" b="1" i="0" u="none" strike="noStrike" dirty="0">
                <a:solidFill>
                  <a:srgbClr val="000000"/>
                </a:solidFill>
                <a:effectLst/>
                <a:highlight>
                  <a:srgbClr val="F5F5F5"/>
                </a:highlight>
                <a:latin typeface="Calibri" panose="020F0502020204030204" pitchFamily="34" charset="0"/>
              </a:rPr>
              <a:t> </a:t>
            </a:r>
            <a:r>
              <a:rPr lang="en-US" sz="1800" b="0" i="0" u="none" strike="noStrike" dirty="0">
                <a:solidFill>
                  <a:srgbClr val="000000"/>
                </a:solidFill>
                <a:effectLst/>
                <a:highlight>
                  <a:srgbClr val="F5F5F5"/>
                </a:highlight>
                <a:latin typeface="Calibri" panose="020F0502020204030204" pitchFamily="34" charset="0"/>
              </a:rPr>
              <a:t>apples-to-apples comparison on measures like </a:t>
            </a:r>
            <a:r>
              <a:rPr lang="en-US" sz="1800" b="1" i="0" u="none" strike="noStrike" dirty="0">
                <a:solidFill>
                  <a:srgbClr val="000000"/>
                </a:solidFill>
                <a:effectLst/>
                <a:highlight>
                  <a:srgbClr val="F5F5F5"/>
                </a:highlight>
                <a:latin typeface="Calibri" panose="020F0502020204030204" pitchFamily="34" charset="0"/>
              </a:rPr>
              <a:t>ingredient costs</a:t>
            </a:r>
            <a:r>
              <a:rPr lang="en-US" sz="1800" b="0" i="0" u="none" strike="noStrike" dirty="0">
                <a:solidFill>
                  <a:srgbClr val="000000"/>
                </a:solidFill>
                <a:effectLst/>
                <a:highlight>
                  <a:srgbClr val="F5F5F5"/>
                </a:highlight>
                <a:latin typeface="Calibri" panose="020F0502020204030204" pitchFamily="34" charset="0"/>
              </a:rPr>
              <a:t>, </a:t>
            </a:r>
            <a:r>
              <a:rPr lang="en-US" sz="1800" b="1" i="0" u="none" strike="noStrike" dirty="0">
                <a:solidFill>
                  <a:srgbClr val="000000"/>
                </a:solidFill>
                <a:effectLst/>
                <a:highlight>
                  <a:srgbClr val="F5F5F5"/>
                </a:highlight>
                <a:latin typeface="Calibri" panose="020F0502020204030204" pitchFamily="34" charset="0"/>
              </a:rPr>
              <a:t>rebates</a:t>
            </a:r>
            <a:r>
              <a:rPr lang="en-US" sz="1800" b="0" i="0" u="none" strike="noStrike" dirty="0">
                <a:solidFill>
                  <a:srgbClr val="000000"/>
                </a:solidFill>
                <a:effectLst/>
                <a:highlight>
                  <a:srgbClr val="F5F5F5"/>
                </a:highlight>
                <a:latin typeface="Calibri" panose="020F0502020204030204" pitchFamily="34" charset="0"/>
              </a:rPr>
              <a:t>, and </a:t>
            </a:r>
            <a:r>
              <a:rPr lang="en-US" sz="1800" b="1" i="0" u="none" strike="noStrike" dirty="0">
                <a:solidFill>
                  <a:srgbClr val="000000"/>
                </a:solidFill>
                <a:effectLst/>
                <a:highlight>
                  <a:srgbClr val="F5F5F5"/>
                </a:highlight>
                <a:latin typeface="Calibri" panose="020F0502020204030204" pitchFamily="34" charset="0"/>
              </a:rPr>
              <a:t>administrative costs</a:t>
            </a:r>
            <a:r>
              <a:rPr lang="en-US" sz="1800" b="0" i="0" u="none" strike="noStrike" dirty="0">
                <a:solidFill>
                  <a:srgbClr val="000000"/>
                </a:solidFill>
                <a:effectLst/>
                <a:highlight>
                  <a:srgbClr val="F5F5F5"/>
                </a:highlight>
                <a:latin typeface="Calibri" panose="020F0502020204030204" pitchFamily="34" charset="0"/>
              </a:rPr>
              <a:t>.</a:t>
            </a:r>
            <a:r>
              <a:rPr lang="en-US" sz="1800" b="0" i="0" dirty="0">
                <a:solidFill>
                  <a:srgbClr val="444444"/>
                </a:solidFill>
                <a:effectLst/>
                <a:highlight>
                  <a:srgbClr val="F5F5F5"/>
                </a:highlight>
                <a:latin typeface="Calibri" panose="020F0502020204030204" pitchFamily="34" charset="0"/>
              </a:rPr>
              <a:t>​</a:t>
            </a:r>
            <a:endParaRPr lang="en-US" sz="1800" b="0" i="0" dirty="0">
              <a:solidFill>
                <a:srgbClr val="444444"/>
              </a:solidFill>
              <a:effectLst/>
              <a:highlight>
                <a:srgbClr val="F5F5F5"/>
              </a:highlight>
              <a:latin typeface="Arial" panose="020B0604020202020204" pitchFamily="34" charset="0"/>
            </a:endParaRPr>
          </a:p>
          <a:p>
            <a:pPr algn="l" rtl="0" fontAlgn="base">
              <a:buFont typeface="Arial" panose="020B0604020202020204" pitchFamily="34" charset="0"/>
              <a:buChar char="•"/>
            </a:pPr>
            <a:r>
              <a:rPr lang="en-US" sz="1800" b="0" i="0" u="none" strike="noStrike" dirty="0">
                <a:solidFill>
                  <a:srgbClr val="000000"/>
                </a:solidFill>
                <a:effectLst/>
                <a:highlight>
                  <a:srgbClr val="F5F5F5"/>
                </a:highlight>
                <a:latin typeface="Calibri" panose="020F0502020204030204" pitchFamily="34" charset="0"/>
              </a:rPr>
              <a:t>Roundstone’s cost containment team audits PBM repricing to ensure PBMs make reasonable judgments in their analyses.</a:t>
            </a:r>
            <a:r>
              <a:rPr lang="en-US" sz="1800" b="0" i="0" dirty="0">
                <a:solidFill>
                  <a:srgbClr val="444444"/>
                </a:solidFill>
                <a:effectLst/>
                <a:highlight>
                  <a:srgbClr val="F5F5F5"/>
                </a:highlight>
                <a:latin typeface="Calibri" panose="020F0502020204030204" pitchFamily="34" charset="0"/>
              </a:rPr>
              <a:t>​</a:t>
            </a:r>
            <a:endParaRPr lang="en-US" sz="1800" b="0" i="0" dirty="0">
              <a:solidFill>
                <a:srgbClr val="444444"/>
              </a:solidFill>
              <a:effectLst/>
              <a:highlight>
                <a:srgbClr val="F5F5F5"/>
              </a:highlight>
              <a:latin typeface="Arial" panose="020B0604020202020204" pitchFamily="34" charset="0"/>
            </a:endParaRPr>
          </a:p>
          <a:p>
            <a:pPr algn="l" rtl="0" fontAlgn="base"/>
            <a:r>
              <a:rPr lang="en-US" b="0" i="0" u="none" strike="noStrike" dirty="0">
                <a:solidFill>
                  <a:srgbClr val="000000"/>
                </a:solidFill>
                <a:effectLst/>
                <a:highlight>
                  <a:srgbClr val="F5F5F5"/>
                </a:highlight>
                <a:latin typeface="Calibri" panose="020F0502020204030204" pitchFamily="34" charset="0"/>
              </a:rPr>
              <a:t> </a:t>
            </a:r>
            <a:r>
              <a:rPr lang="en-US" b="0" i="0" dirty="0">
                <a:solidFill>
                  <a:srgbClr val="444444"/>
                </a:solidFill>
                <a:effectLst/>
                <a:highlight>
                  <a:srgbClr val="F5F5F5"/>
                </a:highlight>
                <a:latin typeface="Calibri" panose="020F0502020204030204" pitchFamily="34" charset="0"/>
              </a:rPr>
              <a:t>​</a:t>
            </a:r>
            <a:endParaRPr lang="en-US" b="0" i="0" dirty="0">
              <a:solidFill>
                <a:srgbClr val="444444"/>
              </a:solidFill>
              <a:effectLst/>
              <a:highlight>
                <a:srgbClr val="F5F5F5"/>
              </a:highlight>
              <a:latin typeface="Arial" panose="020B0604020202020204" pitchFamily="34" charset="0"/>
            </a:endParaRPr>
          </a:p>
          <a:p>
            <a:pPr algn="l" rtl="0" fontAlgn="base">
              <a:buFont typeface="Arial" panose="020B0604020202020204" pitchFamily="34" charset="0"/>
              <a:buChar char="•"/>
            </a:pPr>
            <a:r>
              <a:rPr lang="en-US" sz="1800" b="1" i="0" u="none" strike="noStrike" dirty="0">
                <a:solidFill>
                  <a:srgbClr val="000000"/>
                </a:solidFill>
                <a:effectLst/>
                <a:highlight>
                  <a:srgbClr val="F5F5F5"/>
                </a:highlight>
                <a:latin typeface="Calibri" panose="020F0502020204030204" pitchFamily="34" charset="0"/>
              </a:rPr>
              <a:t>Member-focused Cost Containment</a:t>
            </a:r>
            <a:r>
              <a:rPr lang="en-US" sz="1800" b="0" i="0" dirty="0">
                <a:solidFill>
                  <a:srgbClr val="444444"/>
                </a:solidFill>
                <a:effectLst/>
                <a:highlight>
                  <a:srgbClr val="F5F5F5"/>
                </a:highlight>
                <a:latin typeface="Calibri" panose="020F0502020204030204" pitchFamily="34" charset="0"/>
              </a:rPr>
              <a:t>​</a:t>
            </a:r>
            <a:endParaRPr lang="en-US" sz="1800" b="0" i="0" dirty="0">
              <a:solidFill>
                <a:srgbClr val="444444"/>
              </a:solidFill>
              <a:effectLst/>
              <a:highlight>
                <a:srgbClr val="F5F5F5"/>
              </a:highlight>
              <a:latin typeface="Arial" panose="020B0604020202020204" pitchFamily="34" charset="0"/>
            </a:endParaRPr>
          </a:p>
          <a:p>
            <a:pPr algn="l" rtl="0" fontAlgn="base">
              <a:buFont typeface="Arial" panose="020B0604020202020204" pitchFamily="34" charset="0"/>
              <a:buChar char="•"/>
            </a:pPr>
            <a:r>
              <a:rPr lang="en-US" sz="1800" b="0" i="0" u="none" strike="noStrike" dirty="0">
                <a:solidFill>
                  <a:srgbClr val="000000"/>
                </a:solidFill>
                <a:effectLst/>
                <a:highlight>
                  <a:srgbClr val="F5F5F5"/>
                </a:highlight>
                <a:latin typeface="Calibri" panose="020F0502020204030204" pitchFamily="34" charset="0"/>
              </a:rPr>
              <a:t>The CSI team assesses the availability of (or willingness to work with) Specialty Rx solutions, the fairness of those solution’' fee structures, and how easily they can be implemented.</a:t>
            </a:r>
            <a:r>
              <a:rPr lang="en-US" sz="1800" b="0" i="0" dirty="0">
                <a:solidFill>
                  <a:srgbClr val="444444"/>
                </a:solidFill>
                <a:effectLst/>
                <a:highlight>
                  <a:srgbClr val="F5F5F5"/>
                </a:highlight>
                <a:latin typeface="Calibri" panose="020F0502020204030204" pitchFamily="34" charset="0"/>
              </a:rPr>
              <a:t>​</a:t>
            </a:r>
            <a:endParaRPr lang="en-US" sz="1800" b="0" i="0" dirty="0">
              <a:solidFill>
                <a:srgbClr val="444444"/>
              </a:solidFill>
              <a:effectLst/>
              <a:highlight>
                <a:srgbClr val="F5F5F5"/>
              </a:highlight>
              <a:latin typeface="Arial" panose="020B0604020202020204" pitchFamily="34" charset="0"/>
            </a:endParaRPr>
          </a:p>
          <a:p>
            <a:pPr algn="l" rtl="0" fontAlgn="base">
              <a:buFont typeface="Arial" panose="020B0604020202020204" pitchFamily="34" charset="0"/>
              <a:buChar char="•"/>
            </a:pPr>
            <a:r>
              <a:rPr lang="en-US" sz="1800" b="0" i="0" u="none" strike="noStrike" dirty="0">
                <a:solidFill>
                  <a:srgbClr val="000000"/>
                </a:solidFill>
                <a:effectLst/>
                <a:highlight>
                  <a:srgbClr val="F5F5F5"/>
                </a:highlight>
                <a:latin typeface="Calibri" panose="020F0502020204030204" pitchFamily="34" charset="0"/>
              </a:rPr>
              <a:t>The CSI team also rates our partner PBMs’ approach to clinical management (what the PBM offers to improve the overall health of the member).</a:t>
            </a:r>
            <a:r>
              <a:rPr lang="en-US" sz="1800" b="0" i="0" dirty="0">
                <a:solidFill>
                  <a:srgbClr val="444444"/>
                </a:solidFill>
                <a:effectLst/>
                <a:highlight>
                  <a:srgbClr val="F5F5F5"/>
                </a:highlight>
                <a:latin typeface="Calibri" panose="020F0502020204030204" pitchFamily="34" charset="0"/>
              </a:rPr>
              <a:t>​</a:t>
            </a:r>
            <a:endParaRPr lang="en-US" sz="1800" b="0" i="0" dirty="0">
              <a:solidFill>
                <a:srgbClr val="444444"/>
              </a:solidFill>
              <a:effectLst/>
              <a:highlight>
                <a:srgbClr val="F5F5F5"/>
              </a:highlight>
              <a:latin typeface="Arial" panose="020B0604020202020204" pitchFamily="34" charset="0"/>
            </a:endParaRPr>
          </a:p>
          <a:p>
            <a:pPr algn="l" rtl="0" fontAlgn="base"/>
            <a:r>
              <a:rPr lang="en-US" b="0" i="0" u="none" strike="noStrike" dirty="0">
                <a:solidFill>
                  <a:srgbClr val="000000"/>
                </a:solidFill>
                <a:effectLst/>
                <a:highlight>
                  <a:srgbClr val="F5F5F5"/>
                </a:highlight>
                <a:latin typeface="Calibri" panose="020F0502020204030204" pitchFamily="34" charset="0"/>
              </a:rPr>
              <a:t> </a:t>
            </a:r>
            <a:r>
              <a:rPr lang="en-US" b="0" i="0" dirty="0">
                <a:solidFill>
                  <a:srgbClr val="444444"/>
                </a:solidFill>
                <a:effectLst/>
                <a:highlight>
                  <a:srgbClr val="F5F5F5"/>
                </a:highlight>
                <a:latin typeface="Calibri" panose="020F0502020204030204" pitchFamily="34" charset="0"/>
              </a:rPr>
              <a:t>​</a:t>
            </a:r>
            <a:endParaRPr lang="en-US" b="0" i="0" dirty="0">
              <a:solidFill>
                <a:srgbClr val="444444"/>
              </a:solidFill>
              <a:effectLst/>
              <a:highlight>
                <a:srgbClr val="F5F5F5"/>
              </a:highlight>
              <a:latin typeface="Arial" panose="020B0604020202020204" pitchFamily="34" charset="0"/>
            </a:endParaRPr>
          </a:p>
          <a:p>
            <a:pPr algn="l" rtl="0" fontAlgn="base">
              <a:buFont typeface="Arial" panose="020B0604020202020204" pitchFamily="34" charset="0"/>
              <a:buChar char="•"/>
            </a:pPr>
            <a:r>
              <a:rPr lang="en-US" sz="1800" b="1" i="0" u="none" strike="noStrike" dirty="0">
                <a:solidFill>
                  <a:srgbClr val="000000"/>
                </a:solidFill>
                <a:effectLst/>
                <a:highlight>
                  <a:srgbClr val="F5F5F5"/>
                </a:highlight>
                <a:latin typeface="Calibri" panose="020F0502020204030204" pitchFamily="34" charset="0"/>
              </a:rPr>
              <a:t>Good Partnership Metrics</a:t>
            </a:r>
            <a:r>
              <a:rPr lang="en-US" sz="1800" b="0" i="0" dirty="0">
                <a:solidFill>
                  <a:srgbClr val="444444"/>
                </a:solidFill>
                <a:effectLst/>
                <a:highlight>
                  <a:srgbClr val="F5F5F5"/>
                </a:highlight>
                <a:latin typeface="Calibri" panose="020F0502020204030204" pitchFamily="34" charset="0"/>
              </a:rPr>
              <a:t>​</a:t>
            </a:r>
            <a:endParaRPr lang="en-US" sz="1800" b="0" i="0" dirty="0">
              <a:solidFill>
                <a:srgbClr val="444444"/>
              </a:solidFill>
              <a:effectLst/>
              <a:highlight>
                <a:srgbClr val="F5F5F5"/>
              </a:highlight>
              <a:latin typeface="Arial" panose="020B0604020202020204" pitchFamily="34" charset="0"/>
            </a:endParaRPr>
          </a:p>
          <a:p>
            <a:pPr algn="l" rtl="0" fontAlgn="base">
              <a:buFont typeface="Arial" panose="020B0604020202020204" pitchFamily="34" charset="0"/>
              <a:buChar char="•"/>
            </a:pPr>
            <a:r>
              <a:rPr lang="en-US" sz="1800" b="0" i="0" u="none" strike="noStrike" dirty="0">
                <a:solidFill>
                  <a:srgbClr val="000000"/>
                </a:solidFill>
                <a:effectLst/>
                <a:highlight>
                  <a:srgbClr val="F5F5F5"/>
                </a:highlight>
                <a:latin typeface="Calibri" panose="020F0502020204030204" pitchFamily="34" charset="0"/>
              </a:rPr>
              <a:t>PBM is rated according to responsiveness, willingness to provide estimates for Underwriting, and onboarding support.</a:t>
            </a:r>
            <a:r>
              <a:rPr lang="en-US" sz="1800" b="0" i="0" dirty="0">
                <a:solidFill>
                  <a:srgbClr val="444444"/>
                </a:solidFill>
                <a:effectLst/>
                <a:highlight>
                  <a:srgbClr val="F5F5F5"/>
                </a:highlight>
                <a:latin typeface="Calibri" panose="020F0502020204030204" pitchFamily="34" charset="0"/>
              </a:rPr>
              <a:t>​</a:t>
            </a:r>
            <a:endParaRPr lang="en-US" sz="1800" b="0" i="0" dirty="0">
              <a:solidFill>
                <a:srgbClr val="444444"/>
              </a:solidFill>
              <a:effectLst/>
              <a:highlight>
                <a:srgbClr val="F5F5F5"/>
              </a:highlight>
              <a:latin typeface="Arial" panose="020B0604020202020204" pitchFamily="34" charset="0"/>
            </a:endParaRPr>
          </a:p>
          <a:p>
            <a:pPr algn="l" rtl="0" fontAlgn="base"/>
            <a:r>
              <a:rPr lang="en-US" b="0" i="0" dirty="0">
                <a:solidFill>
                  <a:srgbClr val="444444"/>
                </a:solidFill>
                <a:effectLst/>
                <a:highlight>
                  <a:srgbClr val="F5F5F5"/>
                </a:highlight>
                <a:latin typeface="Calibri" panose="020F0502020204030204" pitchFamily="34" charset="0"/>
              </a:rPr>
              <a:t>​</a:t>
            </a:r>
            <a:endParaRPr lang="en-US" b="0" i="0" dirty="0">
              <a:solidFill>
                <a:srgbClr val="444444"/>
              </a:solidFill>
              <a:effectLst/>
              <a:highlight>
                <a:srgbClr val="F5F5F5"/>
              </a:highlight>
              <a:latin typeface="Arial" panose="020B0604020202020204" pitchFamily="34" charset="0"/>
            </a:endParaRPr>
          </a:p>
          <a:p>
            <a:pPr algn="l" rtl="0" fontAlgn="base">
              <a:buFont typeface="Arial" panose="020B0604020202020204" pitchFamily="34" charset="0"/>
              <a:buChar char="•"/>
            </a:pPr>
            <a:r>
              <a:rPr lang="en-US" sz="1800" b="1" i="0" u="none" strike="noStrike" dirty="0">
                <a:solidFill>
                  <a:srgbClr val="000000"/>
                </a:solidFill>
                <a:effectLst/>
                <a:highlight>
                  <a:srgbClr val="F5F5F5"/>
                </a:highlight>
                <a:latin typeface="Calibri" panose="020F0502020204030204" pitchFamily="34" charset="0"/>
              </a:rPr>
              <a:t>Onboarding Experience</a:t>
            </a:r>
            <a:r>
              <a:rPr lang="en-US" sz="1800" b="0" i="0" dirty="0">
                <a:solidFill>
                  <a:srgbClr val="444444"/>
                </a:solidFill>
                <a:effectLst/>
                <a:highlight>
                  <a:srgbClr val="F5F5F5"/>
                </a:highlight>
                <a:latin typeface="Calibri" panose="020F0502020204030204" pitchFamily="34" charset="0"/>
              </a:rPr>
              <a:t>​</a:t>
            </a:r>
            <a:endParaRPr lang="en-US" sz="1800" b="0" i="0" dirty="0">
              <a:solidFill>
                <a:srgbClr val="444444"/>
              </a:solidFill>
              <a:effectLst/>
              <a:highlight>
                <a:srgbClr val="F5F5F5"/>
              </a:highlight>
              <a:latin typeface="Arial" panose="020B0604020202020204" pitchFamily="34" charset="0"/>
            </a:endParaRPr>
          </a:p>
          <a:p>
            <a:pPr algn="l" rtl="0" fontAlgn="base">
              <a:buFont typeface="Arial" panose="020B0604020202020204" pitchFamily="34" charset="0"/>
              <a:buChar char="•"/>
            </a:pPr>
            <a:r>
              <a:rPr lang="en-US" sz="1800" b="0" i="0" u="none" strike="noStrike" dirty="0">
                <a:solidFill>
                  <a:srgbClr val="000000"/>
                </a:solidFill>
                <a:effectLst/>
                <a:highlight>
                  <a:srgbClr val="F5F5F5"/>
                </a:highlight>
                <a:latin typeface="Calibri" panose="020F0502020204030204" pitchFamily="34" charset="0"/>
              </a:rPr>
              <a:t>Reasonable onboarding timeline (30 to 45 days). PBMs onboarding should be able to join calls with TPA onboarding team.</a:t>
            </a:r>
            <a:r>
              <a:rPr lang="en-US" sz="1800" b="0" i="0" dirty="0">
                <a:solidFill>
                  <a:srgbClr val="444444"/>
                </a:solidFill>
                <a:effectLst/>
                <a:highlight>
                  <a:srgbClr val="F5F5F5"/>
                </a:highlight>
                <a:latin typeface="Calibri" panose="020F0502020204030204" pitchFamily="34" charset="0"/>
              </a:rPr>
              <a:t>​</a:t>
            </a:r>
            <a:endParaRPr lang="en-US" sz="1800" b="0" i="0" dirty="0">
              <a:solidFill>
                <a:srgbClr val="444444"/>
              </a:solidFill>
              <a:effectLst/>
              <a:highlight>
                <a:srgbClr val="F5F5F5"/>
              </a:highlight>
              <a:latin typeface="Arial" panose="020B0604020202020204" pitchFamily="34" charset="0"/>
            </a:endParaRPr>
          </a:p>
          <a:p>
            <a:pPr algn="l" rtl="0" fontAlgn="base">
              <a:buFont typeface="Arial" panose="020B0604020202020204" pitchFamily="34" charset="0"/>
              <a:buChar char="•"/>
            </a:pPr>
            <a:r>
              <a:rPr lang="en-US" sz="1800" b="0" i="0" dirty="0">
                <a:solidFill>
                  <a:srgbClr val="444444"/>
                </a:solidFill>
                <a:effectLst/>
                <a:highlight>
                  <a:srgbClr val="F5F5F5"/>
                </a:highlight>
                <a:latin typeface="Calibri" panose="020F0502020204030204" pitchFamily="34" charset="0"/>
              </a:rPr>
              <a:t>​</a:t>
            </a:r>
            <a:endParaRPr lang="en-US" sz="1800" b="0" i="0" dirty="0">
              <a:solidFill>
                <a:srgbClr val="444444"/>
              </a:solidFill>
              <a:effectLst/>
              <a:highlight>
                <a:srgbClr val="F5F5F5"/>
              </a:highlight>
              <a:latin typeface="Arial" panose="020B0604020202020204" pitchFamily="34" charset="0"/>
            </a:endParaRPr>
          </a:p>
          <a:p>
            <a:pPr algn="l" rtl="0" fontAlgn="base">
              <a:buFont typeface="Arial" panose="020B0604020202020204" pitchFamily="34" charset="0"/>
              <a:buChar char="•"/>
            </a:pPr>
            <a:r>
              <a:rPr lang="en-US" sz="1800" b="1" i="0" u="none" strike="noStrike" dirty="0">
                <a:solidFill>
                  <a:srgbClr val="000000"/>
                </a:solidFill>
                <a:effectLst/>
                <a:highlight>
                  <a:srgbClr val="F5F5F5"/>
                </a:highlight>
                <a:latin typeface="Calibri" panose="020F0502020204030204" pitchFamily="34" charset="0"/>
              </a:rPr>
              <a:t>Competitive/Business Landscape</a:t>
            </a:r>
            <a:r>
              <a:rPr lang="en-US" sz="1800" b="0" i="0" dirty="0">
                <a:solidFill>
                  <a:srgbClr val="444444"/>
                </a:solidFill>
                <a:effectLst/>
                <a:highlight>
                  <a:srgbClr val="F5F5F5"/>
                </a:highlight>
                <a:latin typeface="Calibri" panose="020F0502020204030204" pitchFamily="34" charset="0"/>
              </a:rPr>
              <a:t>​</a:t>
            </a:r>
            <a:endParaRPr lang="en-US" sz="1800" b="0" i="0" dirty="0">
              <a:solidFill>
                <a:srgbClr val="444444"/>
              </a:solidFill>
              <a:effectLst/>
              <a:highlight>
                <a:srgbClr val="F5F5F5"/>
              </a:highlight>
              <a:latin typeface="Arial" panose="020B0604020202020204" pitchFamily="34" charset="0"/>
            </a:endParaRPr>
          </a:p>
          <a:p>
            <a:pPr algn="l" rtl="0" fontAlgn="base">
              <a:buFont typeface="Arial" panose="020B0604020202020204" pitchFamily="34" charset="0"/>
              <a:buChar char="•"/>
            </a:pPr>
            <a:r>
              <a:rPr lang="en-US" sz="1800" b="0" i="0" u="none" strike="noStrike" dirty="0">
                <a:solidFill>
                  <a:srgbClr val="000000"/>
                </a:solidFill>
                <a:effectLst/>
                <a:highlight>
                  <a:srgbClr val="F5F5F5"/>
                </a:highlight>
                <a:latin typeface="Calibri" panose="020F0502020204030204" pitchFamily="34" charset="0"/>
              </a:rPr>
              <a:t>No preferred partnerships with Roundstone competitors. In business at least 5 years and no private equity ownership.</a:t>
            </a:r>
            <a:r>
              <a:rPr lang="en-US" sz="1800" b="0" i="0" dirty="0">
                <a:solidFill>
                  <a:srgbClr val="444444"/>
                </a:solidFill>
                <a:effectLst/>
                <a:highlight>
                  <a:srgbClr val="F5F5F5"/>
                </a:highlight>
                <a:latin typeface="Calibri" panose="020F0502020204030204" pitchFamily="34" charset="0"/>
              </a:rPr>
              <a:t>​</a:t>
            </a:r>
            <a:br>
              <a:rPr lang="en-US" sz="1800" b="0" i="0" dirty="0">
                <a:solidFill>
                  <a:srgbClr val="444444"/>
                </a:solidFill>
                <a:effectLst/>
                <a:highlight>
                  <a:srgbClr val="F5F5F5"/>
                </a:highlight>
                <a:latin typeface="Calibri" panose="020F0502020204030204" pitchFamily="34" charset="0"/>
              </a:rPr>
            </a:br>
            <a:r>
              <a:rPr lang="en-US" sz="1800" b="0" i="0" dirty="0">
                <a:solidFill>
                  <a:srgbClr val="444444"/>
                </a:solidFill>
                <a:effectLst/>
                <a:highlight>
                  <a:srgbClr val="F5F5F5"/>
                </a:highlight>
                <a:latin typeface="Calibri" panose="020F0502020204030204" pitchFamily="34" charset="0"/>
              </a:rPr>
              <a:t>​</a:t>
            </a:r>
            <a:endParaRPr lang="en-US" sz="1800" b="0" i="0" dirty="0">
              <a:solidFill>
                <a:srgbClr val="444444"/>
              </a:solidFill>
              <a:effectLst/>
              <a:highlight>
                <a:srgbClr val="F5F5F5"/>
              </a:highlight>
              <a:latin typeface="Arial" panose="020B0604020202020204" pitchFamily="34" charset="0"/>
            </a:endParaRPr>
          </a:p>
          <a:p>
            <a:pPr algn="l" rtl="0" fontAlgn="base">
              <a:buFont typeface="Arial" panose="020B0604020202020204" pitchFamily="34" charset="0"/>
              <a:buChar char="•"/>
            </a:pPr>
            <a:r>
              <a:rPr lang="en-US" sz="1800" b="1" i="0" u="none" strike="noStrike" dirty="0">
                <a:solidFill>
                  <a:srgbClr val="000000"/>
                </a:solidFill>
                <a:effectLst/>
                <a:highlight>
                  <a:srgbClr val="F5F5F5"/>
                </a:highlight>
                <a:latin typeface="Calibri" panose="020F0502020204030204" pitchFamily="34" charset="0"/>
              </a:rPr>
              <a:t>Administrative Fee Structure</a:t>
            </a:r>
            <a:r>
              <a:rPr lang="en-US" sz="1800" b="0" i="0" dirty="0">
                <a:solidFill>
                  <a:srgbClr val="444444"/>
                </a:solidFill>
                <a:effectLst/>
                <a:highlight>
                  <a:srgbClr val="F5F5F5"/>
                </a:highlight>
                <a:latin typeface="Calibri" panose="020F0502020204030204" pitchFamily="34" charset="0"/>
              </a:rPr>
              <a:t>​</a:t>
            </a:r>
            <a:endParaRPr lang="en-US" sz="1800" b="0" i="0" dirty="0">
              <a:solidFill>
                <a:srgbClr val="444444"/>
              </a:solidFill>
              <a:effectLst/>
              <a:highlight>
                <a:srgbClr val="F5F5F5"/>
              </a:highlight>
              <a:latin typeface="Arial" panose="020B0604020202020204" pitchFamily="34" charset="0"/>
            </a:endParaRPr>
          </a:p>
          <a:p>
            <a:pPr algn="l" rtl="0" fontAlgn="base">
              <a:buFont typeface="Arial" panose="020B0604020202020204" pitchFamily="34" charset="0"/>
              <a:buChar char="•"/>
            </a:pPr>
            <a:r>
              <a:rPr lang="en-US" sz="1800" b="0" i="0" u="none" strike="noStrike" dirty="0">
                <a:solidFill>
                  <a:srgbClr val="000000"/>
                </a:solidFill>
                <a:effectLst/>
                <a:highlight>
                  <a:srgbClr val="F5F5F5"/>
                </a:highlight>
                <a:latin typeface="Calibri" panose="020F0502020204030204" pitchFamily="34" charset="0"/>
              </a:rPr>
              <a:t>PBM should disclosed how it gets paid - ideally per script admin or per member/subscriber admin. fees that do not incentivize high-cost medications</a:t>
            </a:r>
            <a:r>
              <a:rPr lang="en-US" sz="1800" b="0" i="0" dirty="0">
                <a:solidFill>
                  <a:srgbClr val="444444"/>
                </a:solidFill>
                <a:effectLst/>
                <a:highlight>
                  <a:srgbClr val="F5F5F5"/>
                </a:highlight>
                <a:latin typeface="Calibri" panose="020F0502020204030204" pitchFamily="34" charset="0"/>
              </a:rPr>
              <a:t>​</a:t>
            </a:r>
            <a:endParaRPr lang="en-US" sz="1800" b="0" i="0" dirty="0">
              <a:solidFill>
                <a:srgbClr val="444444"/>
              </a:solidFill>
              <a:effectLst/>
              <a:highlight>
                <a:srgbClr val="F5F5F5"/>
              </a:highligh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5D3D67AE-E65E-4B14-858F-3DE17525026B}" type="slidenum">
              <a:rPr lang="en-US" smtClean="0"/>
              <a:t>7</a:t>
            </a:fld>
            <a:endParaRPr lang="en-US"/>
          </a:p>
        </p:txBody>
      </p:sp>
    </p:spTree>
    <p:extLst>
      <p:ext uri="{BB962C8B-B14F-4D97-AF65-F5344CB8AC3E}">
        <p14:creationId xmlns:p14="http://schemas.microsoft.com/office/powerpoint/2010/main" val="36986362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buFont typeface="Arial" panose="020B0604020202020204" pitchFamily="34" charset="0"/>
              <a:buChar char="•"/>
            </a:pPr>
            <a:r>
              <a:rPr lang="en-US" sz="1800" b="0" i="0" u="none" strike="noStrike" dirty="0">
                <a:solidFill>
                  <a:srgbClr val="000000"/>
                </a:solidFill>
                <a:effectLst/>
                <a:highlight>
                  <a:srgbClr val="F5F5F5"/>
                </a:highlight>
                <a:latin typeface="Calibri" panose="020F0502020204030204" pitchFamily="34" charset="0"/>
              </a:rPr>
              <a:t>Our values influence everything we do – our entire approach to cost containment</a:t>
            </a:r>
            <a:r>
              <a:rPr lang="en-US" sz="1800" b="0" i="0" dirty="0">
                <a:solidFill>
                  <a:srgbClr val="444444"/>
                </a:solidFill>
                <a:effectLst/>
                <a:highlight>
                  <a:srgbClr val="F5F5F5"/>
                </a:highlight>
                <a:latin typeface="Calibri" panose="020F0502020204030204" pitchFamily="34" charset="0"/>
              </a:rPr>
              <a:t>​</a:t>
            </a:r>
            <a:endParaRPr lang="en-US" sz="1800" b="0" i="0" dirty="0">
              <a:solidFill>
                <a:srgbClr val="444444"/>
              </a:solidFill>
              <a:effectLst/>
              <a:highlight>
                <a:srgbClr val="F5F5F5"/>
              </a:highlight>
              <a:latin typeface="Arial" panose="020B0604020202020204" pitchFamily="34" charset="0"/>
            </a:endParaRPr>
          </a:p>
          <a:p>
            <a:pPr algn="l" rtl="0" fontAlgn="base">
              <a:buFont typeface="Arial" panose="020B0604020202020204" pitchFamily="34" charset="0"/>
              <a:buChar char="•"/>
            </a:pPr>
            <a:r>
              <a:rPr lang="en-US" sz="1800" b="0" i="0" u="none" strike="noStrike" dirty="0">
                <a:solidFill>
                  <a:srgbClr val="000000"/>
                </a:solidFill>
                <a:effectLst/>
                <a:highlight>
                  <a:srgbClr val="F5F5F5"/>
                </a:highlight>
                <a:latin typeface="Calibri" panose="020F0502020204030204" pitchFamily="34" charset="0"/>
              </a:rPr>
              <a:t>These pieces are especially prescient for groups coming from fully-insured</a:t>
            </a:r>
            <a:r>
              <a:rPr lang="en-US" sz="1800" b="0" i="0" dirty="0">
                <a:solidFill>
                  <a:srgbClr val="444444"/>
                </a:solidFill>
                <a:effectLst/>
                <a:highlight>
                  <a:srgbClr val="F5F5F5"/>
                </a:highlight>
                <a:latin typeface="Calibri" panose="020F0502020204030204" pitchFamily="34" charset="0"/>
              </a:rPr>
              <a:t>​</a:t>
            </a:r>
            <a:endParaRPr lang="en-US" sz="1800" b="0" i="0" dirty="0">
              <a:solidFill>
                <a:srgbClr val="444444"/>
              </a:solidFill>
              <a:effectLst/>
              <a:highlight>
                <a:srgbClr val="F5F5F5"/>
              </a:highlight>
              <a:latin typeface="Arial" panose="020B0604020202020204" pitchFamily="34" charset="0"/>
            </a:endParaRPr>
          </a:p>
          <a:p>
            <a:pPr algn="l" rtl="0" fontAlgn="base">
              <a:buFont typeface="Arial" panose="020B0604020202020204" pitchFamily="34" charset="0"/>
              <a:buChar char="•"/>
            </a:pPr>
            <a:endParaRPr lang="en-US" sz="1800" b="0" i="0" dirty="0">
              <a:solidFill>
                <a:srgbClr val="444444"/>
              </a:solidFill>
              <a:effectLst/>
              <a:highlight>
                <a:srgbClr val="F5F5F5"/>
              </a:highlight>
              <a:latin typeface="Arial" panose="020B0604020202020204" pitchFamily="34" charset="0"/>
            </a:endParaRPr>
          </a:p>
          <a:p>
            <a:pPr algn="l" rtl="0" fontAlgn="base">
              <a:buFont typeface="Arial" panose="020B0604020202020204" pitchFamily="34" charset="0"/>
              <a:buChar char="•"/>
            </a:pPr>
            <a:r>
              <a:rPr lang="en-US" sz="1800" b="0" i="0" u="none" strike="noStrike" dirty="0">
                <a:solidFill>
                  <a:srgbClr val="000000"/>
                </a:solidFill>
                <a:effectLst/>
                <a:highlight>
                  <a:srgbClr val="F5F5F5"/>
                </a:highlight>
                <a:latin typeface="Calibri" panose="020F0502020204030204" pitchFamily="34" charset="0"/>
              </a:rPr>
              <a:t>Everyone deserves affordable care – </a:t>
            </a:r>
            <a:r>
              <a:rPr lang="en-US" sz="1800" b="0" i="0" dirty="0">
                <a:solidFill>
                  <a:srgbClr val="444444"/>
                </a:solidFill>
                <a:effectLst/>
                <a:highlight>
                  <a:srgbClr val="F5F5F5"/>
                </a:highlight>
                <a:latin typeface="Calibri" panose="020F0502020204030204" pitchFamily="34" charset="0"/>
              </a:rPr>
              <a:t>​</a:t>
            </a:r>
            <a:endParaRPr lang="en-US" sz="1800" b="0" i="0" dirty="0">
              <a:solidFill>
                <a:srgbClr val="444444"/>
              </a:solidFill>
              <a:effectLst/>
              <a:highlight>
                <a:srgbClr val="F5F5F5"/>
              </a:highlight>
              <a:latin typeface="Arial" panose="020B0604020202020204" pitchFamily="34" charset="0"/>
            </a:endParaRPr>
          </a:p>
          <a:p>
            <a:pPr algn="l" rtl="0" fontAlgn="base">
              <a:buFont typeface="Arial" panose="020B0604020202020204" pitchFamily="34" charset="0"/>
              <a:buChar char="•"/>
            </a:pPr>
            <a:r>
              <a:rPr lang="en-US" sz="1800" b="0" i="0" u="none" strike="noStrike" dirty="0">
                <a:solidFill>
                  <a:srgbClr val="000000"/>
                </a:solidFill>
                <a:effectLst/>
                <a:highlight>
                  <a:srgbClr val="F5F5F5"/>
                </a:highlight>
                <a:latin typeface="Calibri" panose="020F0502020204030204" pitchFamily="34" charset="0"/>
              </a:rPr>
              <a:t>Affordability and quality are not contradictions</a:t>
            </a:r>
            <a:r>
              <a:rPr lang="en-US" sz="1800" b="0" i="0" dirty="0">
                <a:solidFill>
                  <a:srgbClr val="444444"/>
                </a:solidFill>
                <a:effectLst/>
                <a:highlight>
                  <a:srgbClr val="F5F5F5"/>
                </a:highlight>
                <a:latin typeface="Calibri" panose="020F0502020204030204" pitchFamily="34" charset="0"/>
              </a:rPr>
              <a:t>​</a:t>
            </a:r>
            <a:endParaRPr lang="en-US" sz="1800" b="0" i="0" dirty="0">
              <a:solidFill>
                <a:srgbClr val="444444"/>
              </a:solidFill>
              <a:effectLst/>
              <a:highlight>
                <a:srgbClr val="F5F5F5"/>
              </a:highlight>
              <a:latin typeface="Arial" panose="020B0604020202020204" pitchFamily="34" charset="0"/>
            </a:endParaRPr>
          </a:p>
          <a:p>
            <a:pPr algn="l" rtl="0" fontAlgn="base">
              <a:buFont typeface="Arial" panose="020B0604020202020204" pitchFamily="34" charset="0"/>
              <a:buChar char="•"/>
            </a:pPr>
            <a:r>
              <a:rPr lang="en-US" sz="1800" b="0" i="0" u="none" strike="noStrike" dirty="0">
                <a:solidFill>
                  <a:srgbClr val="000000"/>
                </a:solidFill>
                <a:effectLst/>
                <a:highlight>
                  <a:srgbClr val="F5F5F5"/>
                </a:highlight>
                <a:latin typeface="Calibri" panose="020F0502020204030204" pitchFamily="34" charset="0"/>
              </a:rPr>
              <a:t>We take a very intentional approach to keep member experience at the top of mind for cost containment</a:t>
            </a:r>
            <a:r>
              <a:rPr lang="en-US" sz="1800" b="0" i="0" dirty="0">
                <a:solidFill>
                  <a:srgbClr val="444444"/>
                </a:solidFill>
                <a:effectLst/>
                <a:highlight>
                  <a:srgbClr val="F5F5F5"/>
                </a:highlight>
                <a:latin typeface="Calibri" panose="020F0502020204030204" pitchFamily="34" charset="0"/>
              </a:rPr>
              <a:t>​</a:t>
            </a:r>
            <a:endParaRPr lang="en-US" sz="1800" b="0" i="0" dirty="0">
              <a:solidFill>
                <a:srgbClr val="444444"/>
              </a:solidFill>
              <a:effectLst/>
              <a:highlight>
                <a:srgbClr val="F5F5F5"/>
              </a:highlight>
              <a:latin typeface="Arial" panose="020B0604020202020204" pitchFamily="34" charset="0"/>
            </a:endParaRPr>
          </a:p>
          <a:p>
            <a:pPr algn="l" rtl="0" fontAlgn="base">
              <a:buFont typeface="Arial" panose="020B0604020202020204" pitchFamily="34" charset="0"/>
              <a:buChar char="•"/>
            </a:pPr>
            <a:endParaRPr lang="en-US" sz="1800" b="0" i="0" dirty="0">
              <a:solidFill>
                <a:srgbClr val="444444"/>
              </a:solidFill>
              <a:effectLst/>
              <a:highlight>
                <a:srgbClr val="F5F5F5"/>
              </a:highlight>
              <a:latin typeface="Arial" panose="020B0604020202020204" pitchFamily="34" charset="0"/>
            </a:endParaRPr>
          </a:p>
          <a:p>
            <a:pPr algn="l" rtl="0" fontAlgn="base">
              <a:buFont typeface="Arial" panose="020B0604020202020204" pitchFamily="34" charset="0"/>
              <a:buChar char="•"/>
            </a:pPr>
            <a:r>
              <a:rPr lang="en-US" sz="1800" b="0" i="0" u="none" strike="noStrike" dirty="0">
                <a:solidFill>
                  <a:srgbClr val="000000"/>
                </a:solidFill>
                <a:effectLst/>
                <a:highlight>
                  <a:srgbClr val="F5F5F5"/>
                </a:highlight>
                <a:latin typeface="Calibri" panose="020F0502020204030204" pitchFamily="34" charset="0"/>
              </a:rPr>
              <a:t>It’s your money – you should decide what you spend it on</a:t>
            </a:r>
            <a:r>
              <a:rPr lang="en-US" sz="1800" b="0" i="0" dirty="0">
                <a:solidFill>
                  <a:srgbClr val="444444"/>
                </a:solidFill>
                <a:effectLst/>
                <a:highlight>
                  <a:srgbClr val="F5F5F5"/>
                </a:highlight>
                <a:latin typeface="Calibri" panose="020F0502020204030204" pitchFamily="34" charset="0"/>
              </a:rPr>
              <a:t>​</a:t>
            </a:r>
            <a:endParaRPr lang="en-US" sz="1800" b="0" i="0" dirty="0">
              <a:solidFill>
                <a:srgbClr val="444444"/>
              </a:solidFill>
              <a:effectLst/>
              <a:highlight>
                <a:srgbClr val="F5F5F5"/>
              </a:highlight>
              <a:latin typeface="Arial" panose="020B0604020202020204" pitchFamily="34" charset="0"/>
            </a:endParaRPr>
          </a:p>
          <a:p>
            <a:pPr algn="l" rtl="0" fontAlgn="base">
              <a:buFont typeface="Arial" panose="020B0604020202020204" pitchFamily="34" charset="0"/>
              <a:buChar char="•"/>
            </a:pPr>
            <a:r>
              <a:rPr lang="en-US" sz="1800" b="0" i="0" u="none" strike="noStrike" dirty="0">
                <a:solidFill>
                  <a:srgbClr val="000000"/>
                </a:solidFill>
                <a:effectLst/>
                <a:highlight>
                  <a:srgbClr val="F5F5F5"/>
                </a:highlight>
                <a:latin typeface="Calibri" panose="020F0502020204030204" pitchFamily="34" charset="0"/>
              </a:rPr>
              <a:t>We have our recommended plan designs and add-ons</a:t>
            </a:r>
            <a:r>
              <a:rPr lang="en-US" sz="1800" b="0" i="0" dirty="0">
                <a:solidFill>
                  <a:srgbClr val="444444"/>
                </a:solidFill>
                <a:effectLst/>
                <a:highlight>
                  <a:srgbClr val="F5F5F5"/>
                </a:highlight>
                <a:latin typeface="Calibri" panose="020F0502020204030204" pitchFamily="34" charset="0"/>
              </a:rPr>
              <a:t>​</a:t>
            </a:r>
            <a:endParaRPr lang="en-US" sz="1800" b="0" i="0" dirty="0">
              <a:solidFill>
                <a:srgbClr val="444444"/>
              </a:solidFill>
              <a:effectLst/>
              <a:highlight>
                <a:srgbClr val="F5F5F5"/>
              </a:highlight>
              <a:latin typeface="Arial" panose="020B0604020202020204" pitchFamily="34" charset="0"/>
            </a:endParaRPr>
          </a:p>
          <a:p>
            <a:pPr algn="l" rtl="0" fontAlgn="base">
              <a:buFont typeface="Arial" panose="020B0604020202020204" pitchFamily="34" charset="0"/>
              <a:buChar char="•"/>
            </a:pPr>
            <a:r>
              <a:rPr lang="en-US" sz="1800" b="0" i="0" u="none" strike="noStrike" dirty="0">
                <a:solidFill>
                  <a:srgbClr val="000000"/>
                </a:solidFill>
                <a:effectLst/>
                <a:highlight>
                  <a:srgbClr val="F5F5F5"/>
                </a:highlight>
                <a:latin typeface="Calibri" panose="020F0502020204030204" pitchFamily="34" charset="0"/>
              </a:rPr>
              <a:t>But at the end of the day, the employer is in control</a:t>
            </a:r>
            <a:r>
              <a:rPr lang="en-US" sz="1800" b="0" i="0" dirty="0">
                <a:solidFill>
                  <a:srgbClr val="444444"/>
                </a:solidFill>
                <a:effectLst/>
                <a:highlight>
                  <a:srgbClr val="F5F5F5"/>
                </a:highlight>
                <a:latin typeface="Calibri" panose="020F0502020204030204" pitchFamily="34" charset="0"/>
              </a:rPr>
              <a:t>​</a:t>
            </a:r>
            <a:endParaRPr lang="en-US" sz="1800" b="0" i="0" dirty="0">
              <a:solidFill>
                <a:srgbClr val="444444"/>
              </a:solidFill>
              <a:effectLst/>
              <a:highlight>
                <a:srgbClr val="F5F5F5"/>
              </a:highlight>
              <a:latin typeface="Arial" panose="020B0604020202020204" pitchFamily="34" charset="0"/>
            </a:endParaRPr>
          </a:p>
          <a:p>
            <a:pPr algn="l" rtl="0" fontAlgn="base">
              <a:buFont typeface="Arial" panose="020B0604020202020204" pitchFamily="34" charset="0"/>
              <a:buChar char="•"/>
            </a:pPr>
            <a:endParaRPr lang="en-US" sz="1800" b="0" i="0" dirty="0">
              <a:solidFill>
                <a:srgbClr val="444444"/>
              </a:solidFill>
              <a:effectLst/>
              <a:highlight>
                <a:srgbClr val="F5F5F5"/>
              </a:highlight>
              <a:latin typeface="Arial" panose="020B0604020202020204" pitchFamily="34" charset="0"/>
            </a:endParaRPr>
          </a:p>
          <a:p>
            <a:pPr algn="l" rtl="0" fontAlgn="base">
              <a:buFont typeface="Arial" panose="020B0604020202020204" pitchFamily="34" charset="0"/>
              <a:buChar char="•"/>
            </a:pPr>
            <a:r>
              <a:rPr lang="en-US" sz="1800" b="0" i="0" u="none" strike="noStrike" dirty="0">
                <a:solidFill>
                  <a:srgbClr val="000000"/>
                </a:solidFill>
                <a:effectLst/>
                <a:highlight>
                  <a:srgbClr val="F5F5F5"/>
                </a:highlight>
                <a:latin typeface="Calibri" panose="020F0502020204030204" pitchFamily="34" charset="0"/>
              </a:rPr>
              <a:t>You deserve to see how your money is being spent</a:t>
            </a:r>
            <a:r>
              <a:rPr lang="en-US" sz="1800" b="0" i="0" dirty="0">
                <a:solidFill>
                  <a:srgbClr val="444444"/>
                </a:solidFill>
                <a:effectLst/>
                <a:highlight>
                  <a:srgbClr val="F5F5F5"/>
                </a:highlight>
                <a:latin typeface="Calibri" panose="020F0502020204030204" pitchFamily="34" charset="0"/>
              </a:rPr>
              <a:t>​</a:t>
            </a:r>
            <a:endParaRPr lang="en-US" sz="1800" b="0" i="0" dirty="0">
              <a:solidFill>
                <a:srgbClr val="444444"/>
              </a:solidFill>
              <a:effectLst/>
              <a:highlight>
                <a:srgbClr val="F5F5F5"/>
              </a:highlight>
              <a:latin typeface="Arial" panose="020B0604020202020204" pitchFamily="34" charset="0"/>
            </a:endParaRPr>
          </a:p>
          <a:p>
            <a:pPr algn="l" rtl="0" fontAlgn="base">
              <a:buFont typeface="Arial" panose="020B0604020202020204" pitchFamily="34" charset="0"/>
              <a:buChar char="•"/>
            </a:pPr>
            <a:r>
              <a:rPr lang="en-US" sz="1800" b="0" i="0" u="none" strike="noStrike" dirty="0">
                <a:solidFill>
                  <a:srgbClr val="000000"/>
                </a:solidFill>
                <a:effectLst/>
                <a:highlight>
                  <a:srgbClr val="F5F5F5"/>
                </a:highlight>
                <a:latin typeface="Calibri" panose="020F0502020204030204" pitchFamily="34" charset="0"/>
              </a:rPr>
              <a:t>This influences all of our interactions with you and the partners we recommend</a:t>
            </a:r>
            <a:r>
              <a:rPr lang="en-US" sz="1800" b="0" i="0" dirty="0">
                <a:solidFill>
                  <a:srgbClr val="444444"/>
                </a:solidFill>
                <a:effectLst/>
                <a:highlight>
                  <a:srgbClr val="F5F5F5"/>
                </a:highlight>
                <a:latin typeface="Calibri" panose="020F0502020204030204" pitchFamily="34" charset="0"/>
              </a:rPr>
              <a:t>​</a:t>
            </a:r>
            <a:endParaRPr lang="en-US" sz="1800" b="0" i="0" dirty="0">
              <a:solidFill>
                <a:srgbClr val="444444"/>
              </a:solidFill>
              <a:effectLst/>
              <a:highlight>
                <a:srgbClr val="F5F5F5"/>
              </a:highlight>
              <a:latin typeface="Arial" panose="020B0604020202020204" pitchFamily="34" charset="0"/>
            </a:endParaRPr>
          </a:p>
          <a:p>
            <a:pPr algn="l" rtl="0" fontAlgn="base">
              <a:buFont typeface="Arial" panose="020B0604020202020204" pitchFamily="34" charset="0"/>
              <a:buChar char="•"/>
            </a:pPr>
            <a:r>
              <a:rPr lang="en-US" sz="1800" b="0" i="0" u="none" strike="noStrike" dirty="0">
                <a:solidFill>
                  <a:srgbClr val="000000"/>
                </a:solidFill>
                <a:effectLst/>
                <a:highlight>
                  <a:srgbClr val="F5F5F5"/>
                </a:highlight>
                <a:latin typeface="Calibri" panose="020F0502020204030204" pitchFamily="34" charset="0"/>
              </a:rPr>
              <a:t>We’ll do everything we can to help you understand your spend</a:t>
            </a:r>
            <a:r>
              <a:rPr lang="en-US" sz="1800" b="0" i="0" dirty="0">
                <a:solidFill>
                  <a:srgbClr val="444444"/>
                </a:solidFill>
                <a:effectLst/>
                <a:highlight>
                  <a:srgbClr val="F5F5F5"/>
                </a:highlight>
                <a:latin typeface="Calibri" panose="020F0502020204030204" pitchFamily="34" charset="0"/>
              </a:rPr>
              <a:t>​</a:t>
            </a:r>
            <a:endParaRPr lang="en-US" sz="1800" b="0" i="0" dirty="0">
              <a:solidFill>
                <a:srgbClr val="444444"/>
              </a:solidFill>
              <a:effectLst/>
              <a:highlight>
                <a:srgbClr val="F5F5F5"/>
              </a:highlight>
              <a:latin typeface="Arial" panose="020B0604020202020204" pitchFamily="34" charset="0"/>
            </a:endParaRPr>
          </a:p>
          <a:p>
            <a:pPr algn="l" rtl="0" fontAlgn="base"/>
            <a:r>
              <a:rPr lang="en-US" b="0" i="0" dirty="0">
                <a:solidFill>
                  <a:srgbClr val="444444"/>
                </a:solidFill>
                <a:effectLst/>
                <a:highlight>
                  <a:srgbClr val="F5F5F5"/>
                </a:highlight>
                <a:latin typeface="Calibri" panose="020F0502020204030204" pitchFamily="34" charset="0"/>
              </a:rPr>
              <a:t>​</a:t>
            </a:r>
          </a:p>
          <a:p>
            <a:endParaRPr lang="en-US" dirty="0"/>
          </a:p>
        </p:txBody>
      </p:sp>
      <p:sp>
        <p:nvSpPr>
          <p:cNvPr id="4" name="Slide Number Placeholder 3"/>
          <p:cNvSpPr>
            <a:spLocks noGrp="1"/>
          </p:cNvSpPr>
          <p:nvPr>
            <p:ph type="sldNum" sz="quarter" idx="5"/>
          </p:nvPr>
        </p:nvSpPr>
        <p:spPr/>
        <p:txBody>
          <a:bodyPr/>
          <a:lstStyle/>
          <a:p>
            <a:fld id="{5D3D67AE-E65E-4B14-858F-3DE17525026B}" type="slidenum">
              <a:rPr lang="en-US" smtClean="0"/>
              <a:t>9</a:t>
            </a:fld>
            <a:endParaRPr lang="en-US"/>
          </a:p>
        </p:txBody>
      </p:sp>
    </p:spTree>
    <p:extLst>
      <p:ext uri="{BB962C8B-B14F-4D97-AF65-F5344CB8AC3E}">
        <p14:creationId xmlns:p14="http://schemas.microsoft.com/office/powerpoint/2010/main" val="229847182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17.jpeg"/><Relationship Id="rId13" Type="http://schemas.openxmlformats.org/officeDocument/2006/relationships/image" Target="../media/image22.png"/><Relationship Id="rId3" Type="http://schemas.openxmlformats.org/officeDocument/2006/relationships/image" Target="../media/image4.png"/><Relationship Id="rId7" Type="http://schemas.openxmlformats.org/officeDocument/2006/relationships/image" Target="../media/image16.jpeg"/><Relationship Id="rId12" Type="http://schemas.openxmlformats.org/officeDocument/2006/relationships/image" Target="../media/image21.sv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svg"/><Relationship Id="rId4" Type="http://schemas.openxmlformats.org/officeDocument/2006/relationships/image" Target="../media/image13.png"/><Relationship Id="rId9" Type="http://schemas.openxmlformats.org/officeDocument/2006/relationships/image" Target="../media/image18.png"/><Relationship Id="rId14" Type="http://schemas.openxmlformats.org/officeDocument/2006/relationships/image" Target="../media/image23.sv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6.jpeg"/><Relationship Id="rId4" Type="http://schemas.openxmlformats.org/officeDocument/2006/relationships/image" Target="../media/image5.jpe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descr="Shape&#10;&#10;Description automatically generated with medium confidence">
            <a:extLst>
              <a:ext uri="{FF2B5EF4-FFF2-40B4-BE49-F238E27FC236}">
                <a16:creationId xmlns:a16="http://schemas.microsoft.com/office/drawing/2014/main" id="{6F822A42-F4C4-45CE-A218-402BE945DC16}"/>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048" y="0"/>
            <a:ext cx="12188952" cy="6858000"/>
          </a:xfrm>
          <a:prstGeom prst="rect">
            <a:avLst/>
          </a:prstGeom>
        </p:spPr>
      </p:pic>
      <p:grpSp>
        <p:nvGrpSpPr>
          <p:cNvPr id="8" name="Group 7">
            <a:extLst>
              <a:ext uri="{FF2B5EF4-FFF2-40B4-BE49-F238E27FC236}">
                <a16:creationId xmlns:a16="http://schemas.microsoft.com/office/drawing/2014/main" id="{0EC1498E-FB47-448D-8630-A3985BEAF3E6}"/>
              </a:ext>
            </a:extLst>
          </p:cNvPr>
          <p:cNvGrpSpPr/>
          <p:nvPr userDrawn="1"/>
        </p:nvGrpSpPr>
        <p:grpSpPr>
          <a:xfrm>
            <a:off x="678138" y="3498851"/>
            <a:ext cx="2673349" cy="2673349"/>
            <a:chOff x="1743739" y="685800"/>
            <a:chExt cx="3129570" cy="3129570"/>
          </a:xfrm>
        </p:grpSpPr>
        <p:sp>
          <p:nvSpPr>
            <p:cNvPr id="9" name="Oval 8">
              <a:extLst>
                <a:ext uri="{FF2B5EF4-FFF2-40B4-BE49-F238E27FC236}">
                  <a16:creationId xmlns:a16="http://schemas.microsoft.com/office/drawing/2014/main" id="{37048AFC-67D8-4E4B-BE12-408CF828ABC2}"/>
                </a:ext>
              </a:extLst>
            </p:cNvPr>
            <p:cNvSpPr/>
            <p:nvPr/>
          </p:nvSpPr>
          <p:spPr>
            <a:xfrm>
              <a:off x="1743739" y="685800"/>
              <a:ext cx="3129570" cy="31295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9B915113-9B60-4EAD-BB47-EB9D04691FA4}"/>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809863" y="751924"/>
              <a:ext cx="2997319" cy="2997319"/>
            </a:xfrm>
            <a:prstGeom prst="flowChartConnector">
              <a:avLst/>
            </a:prstGeom>
          </p:spPr>
        </p:pic>
      </p:grpSp>
      <p:grpSp>
        <p:nvGrpSpPr>
          <p:cNvPr id="14" name="Group 13">
            <a:extLst>
              <a:ext uri="{FF2B5EF4-FFF2-40B4-BE49-F238E27FC236}">
                <a16:creationId xmlns:a16="http://schemas.microsoft.com/office/drawing/2014/main" id="{92192F73-AE10-4513-847B-2FF35AEC61AB}"/>
              </a:ext>
            </a:extLst>
          </p:cNvPr>
          <p:cNvGrpSpPr/>
          <p:nvPr userDrawn="1"/>
        </p:nvGrpSpPr>
        <p:grpSpPr>
          <a:xfrm>
            <a:off x="1743739" y="685800"/>
            <a:ext cx="3129570" cy="3129570"/>
            <a:chOff x="1743739" y="685800"/>
            <a:chExt cx="3129570" cy="3129570"/>
          </a:xfrm>
        </p:grpSpPr>
        <p:sp>
          <p:nvSpPr>
            <p:cNvPr id="15" name="Oval 14">
              <a:extLst>
                <a:ext uri="{FF2B5EF4-FFF2-40B4-BE49-F238E27FC236}">
                  <a16:creationId xmlns:a16="http://schemas.microsoft.com/office/drawing/2014/main" id="{552F3FF6-5F79-425E-8615-22BF99345FBA}"/>
                </a:ext>
              </a:extLst>
            </p:cNvPr>
            <p:cNvSpPr/>
            <p:nvPr/>
          </p:nvSpPr>
          <p:spPr>
            <a:xfrm>
              <a:off x="1743739" y="685800"/>
              <a:ext cx="3129570" cy="31295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a:extLst>
                <a:ext uri="{FF2B5EF4-FFF2-40B4-BE49-F238E27FC236}">
                  <a16:creationId xmlns:a16="http://schemas.microsoft.com/office/drawing/2014/main" id="{C5C875F6-9961-43E3-AADD-5F628FA55769}"/>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1809864" y="751925"/>
              <a:ext cx="2997319" cy="2997319"/>
            </a:xfrm>
            <a:prstGeom prst="flowChartConnector">
              <a:avLst/>
            </a:prstGeom>
          </p:spPr>
        </p:pic>
      </p:grpSp>
      <p:sp>
        <p:nvSpPr>
          <p:cNvPr id="24" name="Text Placeholder 23">
            <a:extLst>
              <a:ext uri="{FF2B5EF4-FFF2-40B4-BE49-F238E27FC236}">
                <a16:creationId xmlns:a16="http://schemas.microsoft.com/office/drawing/2014/main" id="{C1B43744-8658-4F25-A7F0-7CE9D828326E}"/>
              </a:ext>
            </a:extLst>
          </p:cNvPr>
          <p:cNvSpPr>
            <a:spLocks noGrp="1"/>
          </p:cNvSpPr>
          <p:nvPr>
            <p:ph type="body" sz="quarter" idx="10" hasCustomPrompt="1"/>
          </p:nvPr>
        </p:nvSpPr>
        <p:spPr>
          <a:xfrm>
            <a:off x="5590335" y="2754766"/>
            <a:ext cx="5908675" cy="1155963"/>
          </a:xfrm>
          <a:prstGeom prst="rect">
            <a:avLst/>
          </a:prstGeom>
        </p:spPr>
        <p:txBody>
          <a:bodyPr/>
          <a:lstStyle>
            <a:lvl1pPr marL="0" indent="0" algn="r">
              <a:buNone/>
              <a:defRPr sz="4000">
                <a:solidFill>
                  <a:schemeClr val="bg1"/>
                </a:solidFill>
                <a:latin typeface="+mj-lt"/>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The Presentation Headline Goes Here</a:t>
            </a:r>
          </a:p>
          <a:p>
            <a:pPr lvl="0"/>
            <a:endParaRPr lang="en-US" dirty="0"/>
          </a:p>
        </p:txBody>
      </p:sp>
      <p:sp>
        <p:nvSpPr>
          <p:cNvPr id="25" name="Text Placeholder 23">
            <a:extLst>
              <a:ext uri="{FF2B5EF4-FFF2-40B4-BE49-F238E27FC236}">
                <a16:creationId xmlns:a16="http://schemas.microsoft.com/office/drawing/2014/main" id="{2722055E-98C5-4805-8C58-511654B6AF9A}"/>
              </a:ext>
            </a:extLst>
          </p:cNvPr>
          <p:cNvSpPr>
            <a:spLocks noGrp="1"/>
          </p:cNvSpPr>
          <p:nvPr>
            <p:ph type="body" sz="quarter" idx="11" hasCustomPrompt="1"/>
          </p:nvPr>
        </p:nvSpPr>
        <p:spPr>
          <a:xfrm>
            <a:off x="5590335" y="4087191"/>
            <a:ext cx="5908675" cy="396774"/>
          </a:xfrm>
          <a:prstGeom prst="rect">
            <a:avLst/>
          </a:prstGeom>
        </p:spPr>
        <p:txBody>
          <a:bodyPr/>
          <a:lstStyle>
            <a:lvl1pPr marL="0" indent="0" algn="r">
              <a:buNone/>
              <a:defRPr sz="2400">
                <a:solidFill>
                  <a:schemeClr val="bg1"/>
                </a:solidFill>
                <a:latin typeface="+mn-lt"/>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Subheading Goes Here</a:t>
            </a:r>
          </a:p>
        </p:txBody>
      </p:sp>
      <p:pic>
        <p:nvPicPr>
          <p:cNvPr id="3" name="Picture 2" descr="A picture containing text, clipart&#10;&#10;Description automatically generated">
            <a:extLst>
              <a:ext uri="{FF2B5EF4-FFF2-40B4-BE49-F238E27FC236}">
                <a16:creationId xmlns:a16="http://schemas.microsoft.com/office/drawing/2014/main" id="{DB9AD495-4B6B-DB63-DA30-C626DF738A27}"/>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8740629" y="685800"/>
            <a:ext cx="2636461" cy="457200"/>
          </a:xfrm>
          <a:prstGeom prst="rect">
            <a:avLst/>
          </a:prstGeom>
        </p:spPr>
      </p:pic>
    </p:spTree>
    <p:extLst>
      <p:ext uri="{BB962C8B-B14F-4D97-AF65-F5344CB8AC3E}">
        <p14:creationId xmlns:p14="http://schemas.microsoft.com/office/powerpoint/2010/main" val="3861010518"/>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rt/Graph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2D7D45-526D-4013-A310-0345723B29D0}"/>
              </a:ext>
            </a:extLst>
          </p:cNvPr>
          <p:cNvSpPr>
            <a:spLocks noGrp="1"/>
          </p:cNvSpPr>
          <p:nvPr>
            <p:ph type="title" hasCustomPrompt="1"/>
          </p:nvPr>
        </p:nvSpPr>
        <p:spPr/>
        <p:txBody>
          <a:bodyPr/>
          <a:lstStyle/>
          <a:p>
            <a:r>
              <a:rPr lang="en-US" dirty="0"/>
              <a:t>The Headline Goes Here</a:t>
            </a:r>
          </a:p>
        </p:txBody>
      </p:sp>
      <p:sp>
        <p:nvSpPr>
          <p:cNvPr id="3" name="Slide Number Placeholder 2">
            <a:extLst>
              <a:ext uri="{FF2B5EF4-FFF2-40B4-BE49-F238E27FC236}">
                <a16:creationId xmlns:a16="http://schemas.microsoft.com/office/drawing/2014/main" id="{AEC59FBA-1F18-4662-9308-07EB604DF35A}"/>
              </a:ext>
            </a:extLst>
          </p:cNvPr>
          <p:cNvSpPr>
            <a:spLocks noGrp="1"/>
          </p:cNvSpPr>
          <p:nvPr>
            <p:ph type="sldNum" sz="quarter" idx="10"/>
          </p:nvPr>
        </p:nvSpPr>
        <p:spPr/>
        <p:txBody>
          <a:bodyPr/>
          <a:lstStyle/>
          <a:p>
            <a:r>
              <a:rPr lang="en-US" b="1"/>
              <a:t>© </a:t>
            </a:r>
            <a:r>
              <a:rPr lang="en-US"/>
              <a:t>Roundstone Insurance  |  </a:t>
            </a:r>
            <a:fld id="{2F9EC209-50F4-4D97-90CB-E0EEF683E8C2}" type="slidenum">
              <a:rPr lang="en-US" smtClean="0"/>
              <a:pPr/>
              <a:t>‹#›</a:t>
            </a:fld>
            <a:endParaRPr lang="en-US" dirty="0"/>
          </a:p>
        </p:txBody>
      </p:sp>
      <p:sp>
        <p:nvSpPr>
          <p:cNvPr id="5" name="Chart Placeholder 4">
            <a:extLst>
              <a:ext uri="{FF2B5EF4-FFF2-40B4-BE49-F238E27FC236}">
                <a16:creationId xmlns:a16="http://schemas.microsoft.com/office/drawing/2014/main" id="{1E1A788D-3BEC-4D0B-8959-9AD6A364BDCD}"/>
              </a:ext>
            </a:extLst>
          </p:cNvPr>
          <p:cNvSpPr>
            <a:spLocks noGrp="1"/>
          </p:cNvSpPr>
          <p:nvPr>
            <p:ph type="chart" sz="quarter" idx="12" hasCustomPrompt="1"/>
          </p:nvPr>
        </p:nvSpPr>
        <p:spPr>
          <a:xfrm>
            <a:off x="583780" y="1514475"/>
            <a:ext cx="10920412" cy="4649788"/>
          </a:xfrm>
        </p:spPr>
        <p:txBody>
          <a:bodyPr/>
          <a:lstStyle>
            <a:lvl1pPr>
              <a:defRPr/>
            </a:lvl1pPr>
          </a:lstStyle>
          <a:p>
            <a:r>
              <a:rPr lang="en-US" dirty="0"/>
              <a:t>Click to add a graph here.</a:t>
            </a:r>
          </a:p>
        </p:txBody>
      </p:sp>
    </p:spTree>
    <p:extLst>
      <p:ext uri="{BB962C8B-B14F-4D97-AF65-F5344CB8AC3E}">
        <p14:creationId xmlns:p14="http://schemas.microsoft.com/office/powerpoint/2010/main" val="2188653355"/>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martAr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2D7D45-526D-4013-A310-0345723B29D0}"/>
              </a:ext>
            </a:extLst>
          </p:cNvPr>
          <p:cNvSpPr>
            <a:spLocks noGrp="1"/>
          </p:cNvSpPr>
          <p:nvPr>
            <p:ph type="title" hasCustomPrompt="1"/>
          </p:nvPr>
        </p:nvSpPr>
        <p:spPr/>
        <p:txBody>
          <a:bodyPr/>
          <a:lstStyle/>
          <a:p>
            <a:r>
              <a:rPr lang="en-US" dirty="0"/>
              <a:t>The Headline Goes Here</a:t>
            </a:r>
          </a:p>
        </p:txBody>
      </p:sp>
      <p:sp>
        <p:nvSpPr>
          <p:cNvPr id="3" name="Slide Number Placeholder 2">
            <a:extLst>
              <a:ext uri="{FF2B5EF4-FFF2-40B4-BE49-F238E27FC236}">
                <a16:creationId xmlns:a16="http://schemas.microsoft.com/office/drawing/2014/main" id="{AEC59FBA-1F18-4662-9308-07EB604DF35A}"/>
              </a:ext>
            </a:extLst>
          </p:cNvPr>
          <p:cNvSpPr>
            <a:spLocks noGrp="1"/>
          </p:cNvSpPr>
          <p:nvPr>
            <p:ph type="sldNum" sz="quarter" idx="10"/>
          </p:nvPr>
        </p:nvSpPr>
        <p:spPr/>
        <p:txBody>
          <a:bodyPr/>
          <a:lstStyle/>
          <a:p>
            <a:r>
              <a:rPr lang="en-US" b="1"/>
              <a:t>© </a:t>
            </a:r>
            <a:r>
              <a:rPr lang="en-US"/>
              <a:t>Roundstone Insurance  |  </a:t>
            </a:r>
            <a:fld id="{2F9EC209-50F4-4D97-90CB-E0EEF683E8C2}" type="slidenum">
              <a:rPr lang="en-US" smtClean="0"/>
              <a:pPr/>
              <a:t>‹#›</a:t>
            </a:fld>
            <a:endParaRPr lang="en-US" dirty="0"/>
          </a:p>
        </p:txBody>
      </p:sp>
      <p:sp>
        <p:nvSpPr>
          <p:cNvPr id="6" name="SmartArt Placeholder 5">
            <a:extLst>
              <a:ext uri="{FF2B5EF4-FFF2-40B4-BE49-F238E27FC236}">
                <a16:creationId xmlns:a16="http://schemas.microsoft.com/office/drawing/2014/main" id="{9E7587CF-ED91-4200-83D8-65663AE3FD0A}"/>
              </a:ext>
            </a:extLst>
          </p:cNvPr>
          <p:cNvSpPr>
            <a:spLocks noGrp="1"/>
          </p:cNvSpPr>
          <p:nvPr>
            <p:ph type="dgm" sz="quarter" idx="13" hasCustomPrompt="1"/>
          </p:nvPr>
        </p:nvSpPr>
        <p:spPr>
          <a:xfrm>
            <a:off x="583003" y="1514475"/>
            <a:ext cx="10920412" cy="4649788"/>
          </a:xfrm>
        </p:spPr>
        <p:txBody>
          <a:bodyPr/>
          <a:lstStyle>
            <a:lvl1pPr>
              <a:defRPr/>
            </a:lvl1pPr>
          </a:lstStyle>
          <a:p>
            <a:r>
              <a:rPr lang="en-US" dirty="0"/>
              <a:t>Click to add SmartArt graphic here.</a:t>
            </a:r>
          </a:p>
        </p:txBody>
      </p:sp>
    </p:spTree>
    <p:extLst>
      <p:ext uri="{BB962C8B-B14F-4D97-AF65-F5344CB8AC3E}">
        <p14:creationId xmlns:p14="http://schemas.microsoft.com/office/powerpoint/2010/main" val="1623136711"/>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F5B8776-495A-4A4D-9AB8-0F169D9A7FAA}"/>
              </a:ext>
            </a:extLst>
          </p:cNvPr>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383662DE-9B9B-4FC1-B252-DE5A88269854}"/>
              </a:ext>
            </a:extLst>
          </p:cNvPr>
          <p:cNvSpPr/>
          <p:nvPr userDrawn="1"/>
        </p:nvSpPr>
        <p:spPr>
          <a:xfrm>
            <a:off x="9312441" y="3861959"/>
            <a:ext cx="1980524" cy="1980524"/>
          </a:xfrm>
          <a:prstGeom prst="ellipse">
            <a:avLst/>
          </a:prstGeom>
          <a:solidFill>
            <a:srgbClr val="9CB9C5">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AC1F4E58-11A1-4CFC-BEFB-276EEDEC9BC2}"/>
              </a:ext>
            </a:extLst>
          </p:cNvPr>
          <p:cNvSpPr/>
          <p:nvPr userDrawn="1"/>
        </p:nvSpPr>
        <p:spPr>
          <a:xfrm>
            <a:off x="10589342" y="-786580"/>
            <a:ext cx="2310581" cy="2310581"/>
          </a:xfrm>
          <a:prstGeom prst="ellipse">
            <a:avLst/>
          </a:prstGeom>
          <a:solidFill>
            <a:srgbClr val="9CB9C5">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F1092A91-7271-41CD-BE73-804135B6BB7C}"/>
              </a:ext>
            </a:extLst>
          </p:cNvPr>
          <p:cNvSpPr/>
          <p:nvPr userDrawn="1"/>
        </p:nvSpPr>
        <p:spPr>
          <a:xfrm>
            <a:off x="-1408470" y="857251"/>
            <a:ext cx="3328220" cy="3328220"/>
          </a:xfrm>
          <a:prstGeom prst="ellipse">
            <a:avLst/>
          </a:prstGeom>
          <a:solidFill>
            <a:srgbClr val="9CB9C5">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up of the moon&#10;&#10;Description automatically generated with medium confidence">
            <a:extLst>
              <a:ext uri="{FF2B5EF4-FFF2-40B4-BE49-F238E27FC236}">
                <a16:creationId xmlns:a16="http://schemas.microsoft.com/office/drawing/2014/main" id="{819DB177-48E2-4BA4-9C39-DED84045A24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196050" y="3186222"/>
            <a:ext cx="3328220" cy="3331998"/>
          </a:xfrm>
          <a:prstGeom prst="rect">
            <a:avLst/>
          </a:prstGeom>
        </p:spPr>
      </p:pic>
      <p:pic>
        <p:nvPicPr>
          <p:cNvPr id="10" name="Picture 9" descr="A close-up of the moon&#10;&#10;Description automatically generated with medium confidence">
            <a:extLst>
              <a:ext uri="{FF2B5EF4-FFF2-40B4-BE49-F238E27FC236}">
                <a16:creationId xmlns:a16="http://schemas.microsoft.com/office/drawing/2014/main" id="{257A0F98-64F5-4E04-A46A-068A02AA3F8D}"/>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328221" y="4852221"/>
            <a:ext cx="1091380" cy="1092619"/>
          </a:xfrm>
          <a:prstGeom prst="rect">
            <a:avLst/>
          </a:prstGeom>
        </p:spPr>
      </p:pic>
      <p:sp>
        <p:nvSpPr>
          <p:cNvPr id="2" name="TextBox 1">
            <a:extLst>
              <a:ext uri="{FF2B5EF4-FFF2-40B4-BE49-F238E27FC236}">
                <a16:creationId xmlns:a16="http://schemas.microsoft.com/office/drawing/2014/main" id="{68551FC9-D0F5-491E-AC7D-59EFF03C88F7}"/>
              </a:ext>
            </a:extLst>
          </p:cNvPr>
          <p:cNvSpPr txBox="1"/>
          <p:nvPr userDrawn="1"/>
        </p:nvSpPr>
        <p:spPr>
          <a:xfrm>
            <a:off x="1263445" y="2767280"/>
            <a:ext cx="9665110" cy="1323439"/>
          </a:xfrm>
          <a:prstGeom prst="rect">
            <a:avLst/>
          </a:prstGeom>
          <a:noFill/>
        </p:spPr>
        <p:txBody>
          <a:bodyPr wrap="square" rtlCol="0">
            <a:spAutoFit/>
          </a:bodyPr>
          <a:lstStyle/>
          <a:p>
            <a:pPr algn="ctr"/>
            <a:r>
              <a:rPr lang="en-US" sz="8000" dirty="0">
                <a:solidFill>
                  <a:schemeClr val="bg1"/>
                </a:solidFill>
                <a:latin typeface="+mj-lt"/>
              </a:rPr>
              <a:t>Thank you</a:t>
            </a:r>
            <a:r>
              <a:rPr lang="en-US" sz="8000" dirty="0">
                <a:solidFill>
                  <a:schemeClr val="accent2"/>
                </a:solidFill>
                <a:latin typeface="+mj-lt"/>
              </a:rPr>
              <a:t>.</a:t>
            </a:r>
          </a:p>
        </p:txBody>
      </p:sp>
    </p:spTree>
    <p:extLst>
      <p:ext uri="{BB962C8B-B14F-4D97-AF65-F5344CB8AC3E}">
        <p14:creationId xmlns:p14="http://schemas.microsoft.com/office/powerpoint/2010/main" val="2589649308"/>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act Us Slide">
    <p:spTree>
      <p:nvGrpSpPr>
        <p:cNvPr id="1" name=""/>
        <p:cNvGrpSpPr/>
        <p:nvPr/>
      </p:nvGrpSpPr>
      <p:grpSpPr>
        <a:xfrm>
          <a:off x="0" y="0"/>
          <a:ext cx="0" cy="0"/>
          <a:chOff x="0" y="0"/>
          <a:chExt cx="0" cy="0"/>
        </a:xfrm>
      </p:grpSpPr>
      <p:pic>
        <p:nvPicPr>
          <p:cNvPr id="6" name="Picture 5" descr="Shape&#10;&#10;Description automatically generated with medium confidence">
            <a:extLst>
              <a:ext uri="{FF2B5EF4-FFF2-40B4-BE49-F238E27FC236}">
                <a16:creationId xmlns:a16="http://schemas.microsoft.com/office/drawing/2014/main" id="{6704C1D3-D7E3-444F-BA19-34BEA3514FD5}"/>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flipH="1">
            <a:off x="0" y="0"/>
            <a:ext cx="12192000" cy="6858000"/>
          </a:xfrm>
          <a:prstGeom prst="rect">
            <a:avLst/>
          </a:prstGeom>
        </p:spPr>
      </p:pic>
      <p:pic>
        <p:nvPicPr>
          <p:cNvPr id="4" name="Picture 3" descr="A picture containing text, clipart&#10;&#10;Description automatically generated">
            <a:extLst>
              <a:ext uri="{FF2B5EF4-FFF2-40B4-BE49-F238E27FC236}">
                <a16:creationId xmlns:a16="http://schemas.microsoft.com/office/drawing/2014/main" id="{1C4159D2-8BD4-4F07-AE5A-B0B01D7CCCE4}"/>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85802" y="685801"/>
            <a:ext cx="2636461" cy="457200"/>
          </a:xfrm>
          <a:prstGeom prst="rect">
            <a:avLst/>
          </a:prstGeom>
        </p:spPr>
      </p:pic>
      <p:sp>
        <p:nvSpPr>
          <p:cNvPr id="9" name="TextBox 8">
            <a:extLst>
              <a:ext uri="{FF2B5EF4-FFF2-40B4-BE49-F238E27FC236}">
                <a16:creationId xmlns:a16="http://schemas.microsoft.com/office/drawing/2014/main" id="{9DEB77F3-B58A-4961-B8B8-09E9BC4FEA38}"/>
              </a:ext>
            </a:extLst>
          </p:cNvPr>
          <p:cNvSpPr txBox="1"/>
          <p:nvPr userDrawn="1"/>
        </p:nvSpPr>
        <p:spPr>
          <a:xfrm>
            <a:off x="598120" y="2157239"/>
            <a:ext cx="4784669" cy="1169551"/>
          </a:xfrm>
          <a:prstGeom prst="rect">
            <a:avLst/>
          </a:prstGeom>
          <a:noFill/>
        </p:spPr>
        <p:txBody>
          <a:bodyPr wrap="square" rtlCol="0">
            <a:spAutoFit/>
          </a:bodyPr>
          <a:lstStyle/>
          <a:p>
            <a:pPr algn="l"/>
            <a:r>
              <a:rPr lang="en-US" sz="4000" dirty="0">
                <a:solidFill>
                  <a:schemeClr val="bg1"/>
                </a:solidFill>
                <a:latin typeface="+mj-lt"/>
              </a:rPr>
              <a:t>Contact us</a:t>
            </a:r>
            <a:r>
              <a:rPr lang="en-US" sz="4000" dirty="0">
                <a:solidFill>
                  <a:schemeClr val="accent2"/>
                </a:solidFill>
                <a:latin typeface="+mj-lt"/>
              </a:rPr>
              <a:t>.</a:t>
            </a:r>
          </a:p>
          <a:p>
            <a:pPr algn="l"/>
            <a:endParaRPr lang="en-US" sz="1200" dirty="0">
              <a:solidFill>
                <a:schemeClr val="accent2"/>
              </a:solidFill>
              <a:latin typeface="+mj-lt"/>
            </a:endParaRPr>
          </a:p>
          <a:p>
            <a:pPr algn="l"/>
            <a:r>
              <a:rPr lang="en-US" sz="1800" dirty="0">
                <a:solidFill>
                  <a:schemeClr val="bg1"/>
                </a:solidFill>
                <a:latin typeface="+mn-lt"/>
              </a:rPr>
              <a:t>15422 Detroit Avenue, Lakewood, OH 44107</a:t>
            </a:r>
          </a:p>
        </p:txBody>
      </p:sp>
      <p:grpSp>
        <p:nvGrpSpPr>
          <p:cNvPr id="19" name="Group 18">
            <a:extLst>
              <a:ext uri="{FF2B5EF4-FFF2-40B4-BE49-F238E27FC236}">
                <a16:creationId xmlns:a16="http://schemas.microsoft.com/office/drawing/2014/main" id="{11B55330-5E3F-424E-BDAA-AE9171F1D6A8}"/>
              </a:ext>
            </a:extLst>
          </p:cNvPr>
          <p:cNvGrpSpPr/>
          <p:nvPr userDrawn="1"/>
        </p:nvGrpSpPr>
        <p:grpSpPr>
          <a:xfrm>
            <a:off x="686040" y="3986249"/>
            <a:ext cx="4087348" cy="2185950"/>
            <a:chOff x="6856091" y="3986249"/>
            <a:chExt cx="4087348" cy="2185950"/>
          </a:xfrm>
        </p:grpSpPr>
        <p:grpSp>
          <p:nvGrpSpPr>
            <p:cNvPr id="15" name="Group 14">
              <a:extLst>
                <a:ext uri="{FF2B5EF4-FFF2-40B4-BE49-F238E27FC236}">
                  <a16:creationId xmlns:a16="http://schemas.microsoft.com/office/drawing/2014/main" id="{4A08F69D-ED27-4248-B159-92FCD81F82BB}"/>
                </a:ext>
              </a:extLst>
            </p:cNvPr>
            <p:cNvGrpSpPr/>
            <p:nvPr userDrawn="1"/>
          </p:nvGrpSpPr>
          <p:grpSpPr>
            <a:xfrm>
              <a:off x="6856091" y="3986249"/>
              <a:ext cx="567998" cy="2185950"/>
              <a:chOff x="6856091" y="3887930"/>
              <a:chExt cx="567998" cy="2185950"/>
            </a:xfrm>
          </p:grpSpPr>
          <p:pic>
            <p:nvPicPr>
              <p:cNvPr id="10" name="Picture 9" descr="A close-up of the moon&#10;&#10;Description automatically generated with medium confidence">
                <a:extLst>
                  <a:ext uri="{FF2B5EF4-FFF2-40B4-BE49-F238E27FC236}">
                    <a16:creationId xmlns:a16="http://schemas.microsoft.com/office/drawing/2014/main" id="{7887081D-E2BA-43B3-9A5F-BE47CE784EE8}"/>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6856091" y="3887930"/>
                <a:ext cx="567998" cy="568642"/>
              </a:xfrm>
              <a:prstGeom prst="rect">
                <a:avLst/>
              </a:prstGeom>
            </p:spPr>
          </p:pic>
          <p:pic>
            <p:nvPicPr>
              <p:cNvPr id="11" name="Picture 10">
                <a:extLst>
                  <a:ext uri="{FF2B5EF4-FFF2-40B4-BE49-F238E27FC236}">
                    <a16:creationId xmlns:a16="http://schemas.microsoft.com/office/drawing/2014/main" id="{18FD5880-9F45-4587-9CAF-E413910CEB39}"/>
                  </a:ext>
                </a:extLst>
              </p:cNvPr>
              <p:cNvPicPr>
                <a:picLocks noChangeAspect="1"/>
              </p:cNvPicPr>
              <p:nvPr userDrawn="1"/>
            </p:nvPicPr>
            <p:blipFill>
              <a:blip r:embed="rId5" cstate="print">
                <a:extLst>
                  <a:ext uri="{28A0092B-C50C-407E-A947-70E740481C1C}">
                    <a14:useLocalDpi xmlns:a14="http://schemas.microsoft.com/office/drawing/2010/main"/>
                  </a:ext>
                </a:extLst>
              </a:blip>
              <a:srcRect/>
              <a:stretch/>
            </p:blipFill>
            <p:spPr>
              <a:xfrm>
                <a:off x="6856091" y="5505238"/>
                <a:ext cx="567997" cy="568642"/>
              </a:xfrm>
              <a:prstGeom prst="rect">
                <a:avLst/>
              </a:prstGeom>
            </p:spPr>
          </p:pic>
          <p:pic>
            <p:nvPicPr>
              <p:cNvPr id="12" name="Picture 11">
                <a:extLst>
                  <a:ext uri="{FF2B5EF4-FFF2-40B4-BE49-F238E27FC236}">
                    <a16:creationId xmlns:a16="http://schemas.microsoft.com/office/drawing/2014/main" id="{2BF597FC-1A62-4A56-99E8-75F2D3133E29}"/>
                  </a:ext>
                </a:extLst>
              </p:cNvPr>
              <p:cNvPicPr>
                <a:picLocks noChangeAspect="1"/>
              </p:cNvPicPr>
              <p:nvPr userDrawn="1"/>
            </p:nvPicPr>
            <p:blipFill>
              <a:blip r:embed="rId6" cstate="print">
                <a:extLst>
                  <a:ext uri="{28A0092B-C50C-407E-A947-70E740481C1C}">
                    <a14:useLocalDpi xmlns:a14="http://schemas.microsoft.com/office/drawing/2010/main"/>
                  </a:ext>
                </a:extLst>
              </a:blip>
              <a:srcRect/>
              <a:stretch/>
            </p:blipFill>
            <p:spPr>
              <a:xfrm>
                <a:off x="6856091" y="4696584"/>
                <a:ext cx="567997" cy="568642"/>
              </a:xfrm>
              <a:prstGeom prst="rect">
                <a:avLst/>
              </a:prstGeom>
            </p:spPr>
          </p:pic>
        </p:grpSp>
        <p:sp>
          <p:nvSpPr>
            <p:cNvPr id="16" name="TextBox 15">
              <a:extLst>
                <a:ext uri="{FF2B5EF4-FFF2-40B4-BE49-F238E27FC236}">
                  <a16:creationId xmlns:a16="http://schemas.microsoft.com/office/drawing/2014/main" id="{D5C8F2A8-59C6-4C68-9BBB-984302F5DDD7}"/>
                </a:ext>
              </a:extLst>
            </p:cNvPr>
            <p:cNvSpPr txBox="1"/>
            <p:nvPr userDrawn="1"/>
          </p:nvSpPr>
          <p:spPr>
            <a:xfrm>
              <a:off x="7522408" y="5703212"/>
              <a:ext cx="2940029" cy="369332"/>
            </a:xfrm>
            <a:prstGeom prst="rect">
              <a:avLst/>
            </a:prstGeom>
            <a:noFill/>
          </p:spPr>
          <p:txBody>
            <a:bodyPr wrap="square" rtlCol="0">
              <a:spAutoFit/>
            </a:bodyPr>
            <a:lstStyle/>
            <a:p>
              <a:pPr algn="l"/>
              <a:r>
                <a:rPr lang="en-US" sz="1800" dirty="0">
                  <a:solidFill>
                    <a:schemeClr val="bg1"/>
                  </a:solidFill>
                  <a:latin typeface="+mn-lt"/>
                </a:rPr>
                <a:t>RoundstoneInsurance.com</a:t>
              </a:r>
            </a:p>
          </p:txBody>
        </p:sp>
        <p:sp>
          <p:nvSpPr>
            <p:cNvPr id="17" name="TextBox 16">
              <a:extLst>
                <a:ext uri="{FF2B5EF4-FFF2-40B4-BE49-F238E27FC236}">
                  <a16:creationId xmlns:a16="http://schemas.microsoft.com/office/drawing/2014/main" id="{A954EE3D-20DE-42E6-A152-89F86B695AF5}"/>
                </a:ext>
              </a:extLst>
            </p:cNvPr>
            <p:cNvSpPr txBox="1"/>
            <p:nvPr userDrawn="1"/>
          </p:nvSpPr>
          <p:spPr>
            <a:xfrm>
              <a:off x="7522408" y="4894558"/>
              <a:ext cx="3421031" cy="369332"/>
            </a:xfrm>
            <a:prstGeom prst="rect">
              <a:avLst/>
            </a:prstGeom>
            <a:noFill/>
          </p:spPr>
          <p:txBody>
            <a:bodyPr wrap="square" rtlCol="0">
              <a:spAutoFit/>
            </a:bodyPr>
            <a:lstStyle/>
            <a:p>
              <a:pPr algn="l"/>
              <a:r>
                <a:rPr lang="en-US" sz="1800" dirty="0">
                  <a:solidFill>
                    <a:schemeClr val="bg1"/>
                  </a:solidFill>
                  <a:latin typeface="+mn-lt"/>
                </a:rPr>
                <a:t>info@roundstoneinsurance.com</a:t>
              </a:r>
            </a:p>
          </p:txBody>
        </p:sp>
        <p:sp>
          <p:nvSpPr>
            <p:cNvPr id="18" name="TextBox 17">
              <a:extLst>
                <a:ext uri="{FF2B5EF4-FFF2-40B4-BE49-F238E27FC236}">
                  <a16:creationId xmlns:a16="http://schemas.microsoft.com/office/drawing/2014/main" id="{A59B372B-EFD0-424C-8B8E-47AC3BFBE0B0}"/>
                </a:ext>
              </a:extLst>
            </p:cNvPr>
            <p:cNvSpPr txBox="1"/>
            <p:nvPr userDrawn="1"/>
          </p:nvSpPr>
          <p:spPr>
            <a:xfrm>
              <a:off x="7522408" y="4085904"/>
              <a:ext cx="2647634" cy="369332"/>
            </a:xfrm>
            <a:prstGeom prst="rect">
              <a:avLst/>
            </a:prstGeom>
            <a:noFill/>
          </p:spPr>
          <p:txBody>
            <a:bodyPr wrap="square" rtlCol="0">
              <a:spAutoFit/>
            </a:bodyPr>
            <a:lstStyle/>
            <a:p>
              <a:pPr algn="l"/>
              <a:r>
                <a:rPr lang="en-US" sz="1800" dirty="0">
                  <a:solidFill>
                    <a:schemeClr val="bg1"/>
                  </a:solidFill>
                  <a:latin typeface="+mn-lt"/>
                </a:rPr>
                <a:t>440.617.0333</a:t>
              </a:r>
            </a:p>
          </p:txBody>
        </p:sp>
      </p:grpSp>
      <p:grpSp>
        <p:nvGrpSpPr>
          <p:cNvPr id="23" name="Group 22">
            <a:extLst>
              <a:ext uri="{FF2B5EF4-FFF2-40B4-BE49-F238E27FC236}">
                <a16:creationId xmlns:a16="http://schemas.microsoft.com/office/drawing/2014/main" id="{7CAD6DA1-842A-4491-BDE1-D57F9424CDEE}"/>
              </a:ext>
            </a:extLst>
          </p:cNvPr>
          <p:cNvGrpSpPr/>
          <p:nvPr userDrawn="1"/>
        </p:nvGrpSpPr>
        <p:grpSpPr>
          <a:xfrm>
            <a:off x="6385108" y="3498851"/>
            <a:ext cx="2673349" cy="2673349"/>
            <a:chOff x="1743739" y="685800"/>
            <a:chExt cx="3129570" cy="3129570"/>
          </a:xfrm>
        </p:grpSpPr>
        <p:sp>
          <p:nvSpPr>
            <p:cNvPr id="24" name="Oval 23">
              <a:extLst>
                <a:ext uri="{FF2B5EF4-FFF2-40B4-BE49-F238E27FC236}">
                  <a16:creationId xmlns:a16="http://schemas.microsoft.com/office/drawing/2014/main" id="{CAC06B19-1B48-42A7-8E74-004E01C0274C}"/>
                </a:ext>
              </a:extLst>
            </p:cNvPr>
            <p:cNvSpPr/>
            <p:nvPr/>
          </p:nvSpPr>
          <p:spPr>
            <a:xfrm>
              <a:off x="1743739" y="685800"/>
              <a:ext cx="3129570" cy="31295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5" name="Picture 24">
              <a:extLst>
                <a:ext uri="{FF2B5EF4-FFF2-40B4-BE49-F238E27FC236}">
                  <a16:creationId xmlns:a16="http://schemas.microsoft.com/office/drawing/2014/main" id="{A5EBEFDE-2471-4006-80D2-054A754B6E67}"/>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1809863" y="751924"/>
              <a:ext cx="2997319" cy="2997319"/>
            </a:xfrm>
            <a:prstGeom prst="flowChartConnector">
              <a:avLst/>
            </a:prstGeom>
          </p:spPr>
        </p:pic>
      </p:grpSp>
      <p:grpSp>
        <p:nvGrpSpPr>
          <p:cNvPr id="26" name="Group 25">
            <a:extLst>
              <a:ext uri="{FF2B5EF4-FFF2-40B4-BE49-F238E27FC236}">
                <a16:creationId xmlns:a16="http://schemas.microsoft.com/office/drawing/2014/main" id="{5A4E9BB7-B6F3-408B-AF50-57AC3B17746E}"/>
              </a:ext>
            </a:extLst>
          </p:cNvPr>
          <p:cNvGrpSpPr/>
          <p:nvPr userDrawn="1"/>
        </p:nvGrpSpPr>
        <p:grpSpPr>
          <a:xfrm>
            <a:off x="7450709" y="685800"/>
            <a:ext cx="3129570" cy="3129570"/>
            <a:chOff x="1743739" y="685800"/>
            <a:chExt cx="3129570" cy="3129570"/>
          </a:xfrm>
        </p:grpSpPr>
        <p:sp>
          <p:nvSpPr>
            <p:cNvPr id="27" name="Oval 26">
              <a:extLst>
                <a:ext uri="{FF2B5EF4-FFF2-40B4-BE49-F238E27FC236}">
                  <a16:creationId xmlns:a16="http://schemas.microsoft.com/office/drawing/2014/main" id="{24B2E257-EF7F-4043-A537-36B3EFC8D53A}"/>
                </a:ext>
              </a:extLst>
            </p:cNvPr>
            <p:cNvSpPr/>
            <p:nvPr/>
          </p:nvSpPr>
          <p:spPr>
            <a:xfrm>
              <a:off x="1743739" y="685800"/>
              <a:ext cx="3129570" cy="31295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8" name="Picture 27">
              <a:extLst>
                <a:ext uri="{FF2B5EF4-FFF2-40B4-BE49-F238E27FC236}">
                  <a16:creationId xmlns:a16="http://schemas.microsoft.com/office/drawing/2014/main" id="{1E7AB0DB-9004-4864-A21A-9C1F4FF5A231}"/>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1809864" y="751925"/>
              <a:ext cx="2997319" cy="2997319"/>
            </a:xfrm>
            <a:prstGeom prst="flowChartConnector">
              <a:avLst/>
            </a:prstGeom>
          </p:spPr>
        </p:pic>
      </p:grpSp>
      <p:pic>
        <p:nvPicPr>
          <p:cNvPr id="30" name="Graphic 29" descr="Telephone outline">
            <a:extLst>
              <a:ext uri="{FF2B5EF4-FFF2-40B4-BE49-F238E27FC236}">
                <a16:creationId xmlns:a16="http://schemas.microsoft.com/office/drawing/2014/main" id="{FDB22E11-AC30-4990-8B23-644B0F9A26E6}"/>
              </a:ext>
            </a:extLst>
          </p:cNvPr>
          <p:cNvPicPr>
            <a:picLocks noChangeAspect="1"/>
          </p:cNvPicPr>
          <p:nvPr userDrawn="1"/>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762237" y="4050370"/>
            <a:ext cx="410580" cy="410580"/>
          </a:xfrm>
          <a:prstGeom prst="rect">
            <a:avLst/>
          </a:prstGeom>
        </p:spPr>
      </p:pic>
      <p:pic>
        <p:nvPicPr>
          <p:cNvPr id="32" name="Graphic 31" descr="Open envelope outline">
            <a:extLst>
              <a:ext uri="{FF2B5EF4-FFF2-40B4-BE49-F238E27FC236}">
                <a16:creationId xmlns:a16="http://schemas.microsoft.com/office/drawing/2014/main" id="{FD55F0BA-794F-4993-9161-958FF660863C}"/>
              </a:ext>
            </a:extLst>
          </p:cNvPr>
          <p:cNvPicPr>
            <a:picLocks noChangeAspect="1"/>
          </p:cNvPicPr>
          <p:nvPr userDrawn="1"/>
        </p:nvPicPr>
        <p:blipFill>
          <a:blip r:embed="rId11" cstate="print">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797024" y="4888581"/>
            <a:ext cx="341006" cy="341006"/>
          </a:xfrm>
          <a:prstGeom prst="rect">
            <a:avLst/>
          </a:prstGeom>
        </p:spPr>
      </p:pic>
      <p:pic>
        <p:nvPicPr>
          <p:cNvPr id="34" name="Graphic 33" descr="Internet outline">
            <a:extLst>
              <a:ext uri="{FF2B5EF4-FFF2-40B4-BE49-F238E27FC236}">
                <a16:creationId xmlns:a16="http://schemas.microsoft.com/office/drawing/2014/main" id="{FF572B10-8230-4A5B-A66C-A1107C5F9D7B}"/>
              </a:ext>
            </a:extLst>
          </p:cNvPr>
          <p:cNvPicPr>
            <a:picLocks noChangeAspect="1"/>
          </p:cNvPicPr>
          <p:nvPr userDrawn="1"/>
        </p:nvPicPr>
        <p:blipFill>
          <a:blip r:embed="rId13" cstate="print">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782861" y="5694700"/>
            <a:ext cx="369332" cy="369332"/>
          </a:xfrm>
          <a:prstGeom prst="rect">
            <a:avLst/>
          </a:prstGeom>
        </p:spPr>
      </p:pic>
    </p:spTree>
    <p:extLst>
      <p:ext uri="{BB962C8B-B14F-4D97-AF65-F5344CB8AC3E}">
        <p14:creationId xmlns:p14="http://schemas.microsoft.com/office/powerpoint/2010/main" val="4115955035"/>
      </p:ext>
    </p:extLst>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Blank Whit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8397348"/>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Internal Use Only">
    <p:spTree>
      <p:nvGrpSpPr>
        <p:cNvPr id="1" name=""/>
        <p:cNvGrpSpPr/>
        <p:nvPr/>
      </p:nvGrpSpPr>
      <p:grpSpPr>
        <a:xfrm>
          <a:off x="0" y="0"/>
          <a:ext cx="0" cy="0"/>
          <a:chOff x="0" y="0"/>
          <a:chExt cx="0" cy="0"/>
        </a:xfrm>
      </p:grpSpPr>
      <p:pic>
        <p:nvPicPr>
          <p:cNvPr id="7" name="Picture 6" descr="Shape&#10;&#10;Description automatically generated with medium confidence">
            <a:extLst>
              <a:ext uri="{FF2B5EF4-FFF2-40B4-BE49-F238E27FC236}">
                <a16:creationId xmlns:a16="http://schemas.microsoft.com/office/drawing/2014/main" id="{6F822A42-F4C4-45CE-A218-402BE945DC16}"/>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88952" cy="6858000"/>
          </a:xfrm>
          <a:prstGeom prst="rect">
            <a:avLst/>
          </a:prstGeom>
        </p:spPr>
      </p:pic>
      <p:pic>
        <p:nvPicPr>
          <p:cNvPr id="11" name="Picture 10" descr="A picture containing text, clipart&#10;&#10;Description automatically generated">
            <a:extLst>
              <a:ext uri="{FF2B5EF4-FFF2-40B4-BE49-F238E27FC236}">
                <a16:creationId xmlns:a16="http://schemas.microsoft.com/office/drawing/2014/main" id="{73FDF735-2DEB-4FA9-A51C-B6CFC332043A}"/>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866691" y="685801"/>
            <a:ext cx="2636461" cy="457200"/>
          </a:xfrm>
          <a:prstGeom prst="rect">
            <a:avLst/>
          </a:prstGeom>
        </p:spPr>
      </p:pic>
      <p:sp>
        <p:nvSpPr>
          <p:cNvPr id="13" name="Rectangle 12">
            <a:extLst>
              <a:ext uri="{FF2B5EF4-FFF2-40B4-BE49-F238E27FC236}">
                <a16:creationId xmlns:a16="http://schemas.microsoft.com/office/drawing/2014/main" id="{C841245C-D1D8-44F0-9F98-C3FC1D69EAA3}"/>
              </a:ext>
            </a:extLst>
          </p:cNvPr>
          <p:cNvSpPr/>
          <p:nvPr userDrawn="1"/>
        </p:nvSpPr>
        <p:spPr>
          <a:xfrm>
            <a:off x="8164576" y="5063636"/>
            <a:ext cx="3340100" cy="546100"/>
          </a:xfrm>
          <a:prstGeom prst="rect">
            <a:avLst/>
          </a:prstGeom>
          <a:solidFill>
            <a:srgbClr val="9CB9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mj-lt"/>
              </a:rPr>
              <a:t>FOR INTERNAL USE ONLY</a:t>
            </a:r>
          </a:p>
        </p:txBody>
      </p:sp>
      <p:sp>
        <p:nvSpPr>
          <p:cNvPr id="19" name="Text Placeholder 23">
            <a:extLst>
              <a:ext uri="{FF2B5EF4-FFF2-40B4-BE49-F238E27FC236}">
                <a16:creationId xmlns:a16="http://schemas.microsoft.com/office/drawing/2014/main" id="{1FE383DB-36CA-4BBD-93B7-59DC3BF814BA}"/>
              </a:ext>
            </a:extLst>
          </p:cNvPr>
          <p:cNvSpPr>
            <a:spLocks noGrp="1"/>
          </p:cNvSpPr>
          <p:nvPr>
            <p:ph type="body" sz="quarter" idx="10" hasCustomPrompt="1"/>
          </p:nvPr>
        </p:nvSpPr>
        <p:spPr>
          <a:xfrm>
            <a:off x="5590335" y="2754766"/>
            <a:ext cx="5908675" cy="1155963"/>
          </a:xfrm>
          <a:prstGeom prst="rect">
            <a:avLst/>
          </a:prstGeom>
        </p:spPr>
        <p:txBody>
          <a:bodyPr/>
          <a:lstStyle>
            <a:lvl1pPr marL="0" indent="0" algn="r">
              <a:buNone/>
              <a:defRPr sz="4000">
                <a:solidFill>
                  <a:schemeClr val="bg1"/>
                </a:solidFill>
                <a:latin typeface="+mj-lt"/>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The Presentation Headline Goes Here</a:t>
            </a:r>
          </a:p>
          <a:p>
            <a:pPr lvl="0"/>
            <a:endParaRPr lang="en-US" dirty="0"/>
          </a:p>
        </p:txBody>
      </p:sp>
      <p:sp>
        <p:nvSpPr>
          <p:cNvPr id="20" name="Text Placeholder 23">
            <a:extLst>
              <a:ext uri="{FF2B5EF4-FFF2-40B4-BE49-F238E27FC236}">
                <a16:creationId xmlns:a16="http://schemas.microsoft.com/office/drawing/2014/main" id="{DB518D12-F48B-4D2C-8BC6-1F1BC88C0D53}"/>
              </a:ext>
            </a:extLst>
          </p:cNvPr>
          <p:cNvSpPr>
            <a:spLocks noGrp="1"/>
          </p:cNvSpPr>
          <p:nvPr>
            <p:ph type="body" sz="quarter" idx="11" hasCustomPrompt="1"/>
          </p:nvPr>
        </p:nvSpPr>
        <p:spPr>
          <a:xfrm>
            <a:off x="5590335" y="4087191"/>
            <a:ext cx="5908675" cy="396774"/>
          </a:xfrm>
          <a:prstGeom prst="rect">
            <a:avLst/>
          </a:prstGeom>
        </p:spPr>
        <p:txBody>
          <a:bodyPr/>
          <a:lstStyle>
            <a:lvl1pPr marL="0" indent="0" algn="r">
              <a:buNone/>
              <a:defRPr sz="2400">
                <a:solidFill>
                  <a:schemeClr val="bg1"/>
                </a:solidFill>
                <a:latin typeface="+mn-lt"/>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Subheading Goes Here</a:t>
            </a:r>
          </a:p>
        </p:txBody>
      </p:sp>
      <p:grpSp>
        <p:nvGrpSpPr>
          <p:cNvPr id="17" name="Group 16">
            <a:extLst>
              <a:ext uri="{FF2B5EF4-FFF2-40B4-BE49-F238E27FC236}">
                <a16:creationId xmlns:a16="http://schemas.microsoft.com/office/drawing/2014/main" id="{1E9046F8-B3CD-4A16-BE98-AD52DEE9732C}"/>
              </a:ext>
            </a:extLst>
          </p:cNvPr>
          <p:cNvGrpSpPr/>
          <p:nvPr userDrawn="1"/>
        </p:nvGrpSpPr>
        <p:grpSpPr>
          <a:xfrm>
            <a:off x="678138" y="3498851"/>
            <a:ext cx="2673349" cy="2673349"/>
            <a:chOff x="1743739" y="685800"/>
            <a:chExt cx="3129570" cy="3129570"/>
          </a:xfrm>
        </p:grpSpPr>
        <p:sp>
          <p:nvSpPr>
            <p:cNvPr id="18" name="Oval 17">
              <a:extLst>
                <a:ext uri="{FF2B5EF4-FFF2-40B4-BE49-F238E27FC236}">
                  <a16:creationId xmlns:a16="http://schemas.microsoft.com/office/drawing/2014/main" id="{114A47A3-B9AE-444F-96DE-5FED4FE2FAE8}"/>
                </a:ext>
              </a:extLst>
            </p:cNvPr>
            <p:cNvSpPr/>
            <p:nvPr/>
          </p:nvSpPr>
          <p:spPr>
            <a:xfrm>
              <a:off x="1743739" y="685800"/>
              <a:ext cx="3129570" cy="31295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Picture 20">
              <a:extLst>
                <a:ext uri="{FF2B5EF4-FFF2-40B4-BE49-F238E27FC236}">
                  <a16:creationId xmlns:a16="http://schemas.microsoft.com/office/drawing/2014/main" id="{8C4AAB7F-C325-43FE-8250-5FFA5A7B4EF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809863" y="751924"/>
              <a:ext cx="2997319" cy="2997319"/>
            </a:xfrm>
            <a:prstGeom prst="flowChartConnector">
              <a:avLst/>
            </a:prstGeom>
          </p:spPr>
        </p:pic>
      </p:grpSp>
      <p:grpSp>
        <p:nvGrpSpPr>
          <p:cNvPr id="22" name="Group 21">
            <a:extLst>
              <a:ext uri="{FF2B5EF4-FFF2-40B4-BE49-F238E27FC236}">
                <a16:creationId xmlns:a16="http://schemas.microsoft.com/office/drawing/2014/main" id="{38B65BEE-6BE0-4F0E-9AE0-97F9E1EBED9F}"/>
              </a:ext>
            </a:extLst>
          </p:cNvPr>
          <p:cNvGrpSpPr/>
          <p:nvPr userDrawn="1"/>
        </p:nvGrpSpPr>
        <p:grpSpPr>
          <a:xfrm>
            <a:off x="1743739" y="685800"/>
            <a:ext cx="3129570" cy="3129570"/>
            <a:chOff x="1743739" y="685800"/>
            <a:chExt cx="3129570" cy="3129570"/>
          </a:xfrm>
        </p:grpSpPr>
        <p:sp>
          <p:nvSpPr>
            <p:cNvPr id="23" name="Oval 22">
              <a:extLst>
                <a:ext uri="{FF2B5EF4-FFF2-40B4-BE49-F238E27FC236}">
                  <a16:creationId xmlns:a16="http://schemas.microsoft.com/office/drawing/2014/main" id="{40DCC1CB-AFF7-48D3-A392-2C7B74A0C85C}"/>
                </a:ext>
              </a:extLst>
            </p:cNvPr>
            <p:cNvSpPr/>
            <p:nvPr/>
          </p:nvSpPr>
          <p:spPr>
            <a:xfrm>
              <a:off x="1743739" y="685800"/>
              <a:ext cx="3129570" cy="31295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4" name="Picture 23">
              <a:extLst>
                <a:ext uri="{FF2B5EF4-FFF2-40B4-BE49-F238E27FC236}">
                  <a16:creationId xmlns:a16="http://schemas.microsoft.com/office/drawing/2014/main" id="{0DBED2C9-925E-4189-B1C2-4F3B59C6D70F}"/>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809864" y="751925"/>
              <a:ext cx="2997319" cy="2997319"/>
            </a:xfrm>
            <a:prstGeom prst="flowChartConnector">
              <a:avLst/>
            </a:prstGeom>
          </p:spPr>
        </p:pic>
      </p:grpSp>
    </p:spTree>
    <p:extLst>
      <p:ext uri="{BB962C8B-B14F-4D97-AF65-F5344CB8AC3E}">
        <p14:creationId xmlns:p14="http://schemas.microsoft.com/office/powerpoint/2010/main" val="578669596"/>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Slide - 3 Items">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D42371A-D629-4A4D-94D9-D67493B3C472}"/>
              </a:ext>
            </a:extLst>
          </p:cNvPr>
          <p:cNvSpPr txBox="1">
            <a:spLocks/>
          </p:cNvSpPr>
          <p:nvPr userDrawn="1"/>
        </p:nvSpPr>
        <p:spPr>
          <a:xfrm>
            <a:off x="583002" y="606851"/>
            <a:ext cx="10921189" cy="65685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r>
              <a:rPr lang="en-US" dirty="0">
                <a:solidFill>
                  <a:schemeClr val="tx1"/>
                </a:solidFill>
              </a:rPr>
              <a:t>3 Easy Steps to Get Started!</a:t>
            </a:r>
          </a:p>
        </p:txBody>
      </p:sp>
      <p:sp>
        <p:nvSpPr>
          <p:cNvPr id="3" name="Slide Number Placeholder 2">
            <a:extLst>
              <a:ext uri="{FF2B5EF4-FFF2-40B4-BE49-F238E27FC236}">
                <a16:creationId xmlns:a16="http://schemas.microsoft.com/office/drawing/2014/main" id="{070E3F75-70E7-4AB3-8BE6-4223A6756A41}"/>
              </a:ext>
            </a:extLst>
          </p:cNvPr>
          <p:cNvSpPr>
            <a:spLocks noGrp="1"/>
          </p:cNvSpPr>
          <p:nvPr>
            <p:ph type="sldNum" sz="quarter" idx="10"/>
          </p:nvPr>
        </p:nvSpPr>
        <p:spPr/>
        <p:txBody>
          <a:bodyPr/>
          <a:lstStyle/>
          <a:p>
            <a:r>
              <a:rPr lang="en-US" b="1" dirty="0"/>
              <a:t>© </a:t>
            </a:r>
            <a:r>
              <a:rPr lang="en-US" dirty="0"/>
              <a:t>Roundstone Insurance  |  </a:t>
            </a:r>
            <a:fld id="{2F9EC209-50F4-4D97-90CB-E0EEF683E8C2}" type="slidenum">
              <a:rPr lang="en-US" smtClean="0"/>
              <a:pPr/>
              <a:t>‹#›</a:t>
            </a:fld>
            <a:endParaRPr lang="en-US" dirty="0"/>
          </a:p>
        </p:txBody>
      </p:sp>
      <p:pic>
        <p:nvPicPr>
          <p:cNvPr id="9" name="Picture 8" descr="A close-up of the moon&#10;&#10;Description automatically generated with medium confidence">
            <a:extLst>
              <a:ext uri="{FF2B5EF4-FFF2-40B4-BE49-F238E27FC236}">
                <a16:creationId xmlns:a16="http://schemas.microsoft.com/office/drawing/2014/main" id="{DF2DA92E-29E1-4662-95D9-A2E89EC5F216}"/>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87808" y="1763093"/>
            <a:ext cx="1342647" cy="1344171"/>
          </a:xfrm>
          <a:prstGeom prst="rect">
            <a:avLst/>
          </a:prstGeom>
        </p:spPr>
      </p:pic>
      <p:pic>
        <p:nvPicPr>
          <p:cNvPr id="10" name="Picture 9">
            <a:extLst>
              <a:ext uri="{FF2B5EF4-FFF2-40B4-BE49-F238E27FC236}">
                <a16:creationId xmlns:a16="http://schemas.microsoft.com/office/drawing/2014/main" id="{0F16DB09-8F99-4AE5-9FCB-AF3D2C518133}"/>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p:blipFill>
        <p:spPr>
          <a:xfrm>
            <a:off x="687807" y="4828029"/>
            <a:ext cx="1342646" cy="1344171"/>
          </a:xfrm>
          <a:prstGeom prst="rect">
            <a:avLst/>
          </a:prstGeom>
        </p:spPr>
      </p:pic>
      <p:pic>
        <p:nvPicPr>
          <p:cNvPr id="11" name="Picture 10">
            <a:extLst>
              <a:ext uri="{FF2B5EF4-FFF2-40B4-BE49-F238E27FC236}">
                <a16:creationId xmlns:a16="http://schemas.microsoft.com/office/drawing/2014/main" id="{3106BDF5-CB17-45B8-BDDA-03B1F3CE3D87}"/>
              </a:ext>
            </a:extLst>
          </p:cNvPr>
          <p:cNvPicPr>
            <a:picLocks noChangeAspect="1"/>
          </p:cNvPicPr>
          <p:nvPr userDrawn="1"/>
        </p:nvPicPr>
        <p:blipFill>
          <a:blip r:embed="rId4" cstate="print">
            <a:extLst>
              <a:ext uri="{28A0092B-C50C-407E-A947-70E740481C1C}">
                <a14:useLocalDpi xmlns:a14="http://schemas.microsoft.com/office/drawing/2010/main"/>
              </a:ext>
            </a:extLst>
          </a:blip>
          <a:srcRect/>
          <a:stretch/>
        </p:blipFill>
        <p:spPr>
          <a:xfrm>
            <a:off x="687807" y="3295561"/>
            <a:ext cx="1342646" cy="1344171"/>
          </a:xfrm>
          <a:prstGeom prst="rect">
            <a:avLst/>
          </a:prstGeom>
        </p:spPr>
      </p:pic>
      <p:sp>
        <p:nvSpPr>
          <p:cNvPr id="12" name="TextBox 11">
            <a:extLst>
              <a:ext uri="{FF2B5EF4-FFF2-40B4-BE49-F238E27FC236}">
                <a16:creationId xmlns:a16="http://schemas.microsoft.com/office/drawing/2014/main" id="{F620A3D5-A4C0-47FC-B1BD-8271979AB4AD}"/>
              </a:ext>
            </a:extLst>
          </p:cNvPr>
          <p:cNvSpPr txBox="1"/>
          <p:nvPr userDrawn="1"/>
        </p:nvSpPr>
        <p:spPr>
          <a:xfrm>
            <a:off x="670390" y="1927346"/>
            <a:ext cx="1342645" cy="1015663"/>
          </a:xfrm>
          <a:prstGeom prst="rect">
            <a:avLst/>
          </a:prstGeom>
          <a:noFill/>
        </p:spPr>
        <p:txBody>
          <a:bodyPr wrap="square" rtlCol="0">
            <a:spAutoFit/>
          </a:bodyPr>
          <a:lstStyle/>
          <a:p>
            <a:pPr algn="ctr"/>
            <a:r>
              <a:rPr lang="en-US" sz="6000" dirty="0">
                <a:solidFill>
                  <a:schemeClr val="bg1"/>
                </a:solidFill>
                <a:latin typeface="+mj-lt"/>
              </a:rPr>
              <a:t>1</a:t>
            </a:r>
          </a:p>
        </p:txBody>
      </p:sp>
      <p:sp>
        <p:nvSpPr>
          <p:cNvPr id="13" name="TextBox 12">
            <a:extLst>
              <a:ext uri="{FF2B5EF4-FFF2-40B4-BE49-F238E27FC236}">
                <a16:creationId xmlns:a16="http://schemas.microsoft.com/office/drawing/2014/main" id="{5166C926-20AB-4EFC-8586-B724A586BED7}"/>
              </a:ext>
            </a:extLst>
          </p:cNvPr>
          <p:cNvSpPr txBox="1"/>
          <p:nvPr userDrawn="1"/>
        </p:nvSpPr>
        <p:spPr>
          <a:xfrm>
            <a:off x="687808" y="3459815"/>
            <a:ext cx="1342645" cy="1015663"/>
          </a:xfrm>
          <a:prstGeom prst="rect">
            <a:avLst/>
          </a:prstGeom>
          <a:noFill/>
        </p:spPr>
        <p:txBody>
          <a:bodyPr wrap="square" rtlCol="0">
            <a:spAutoFit/>
          </a:bodyPr>
          <a:lstStyle/>
          <a:p>
            <a:pPr algn="ctr"/>
            <a:r>
              <a:rPr lang="en-US" sz="6000" dirty="0">
                <a:solidFill>
                  <a:schemeClr val="bg1"/>
                </a:solidFill>
                <a:latin typeface="+mj-lt"/>
              </a:rPr>
              <a:t>2</a:t>
            </a:r>
          </a:p>
        </p:txBody>
      </p:sp>
      <p:sp>
        <p:nvSpPr>
          <p:cNvPr id="14" name="TextBox 13">
            <a:extLst>
              <a:ext uri="{FF2B5EF4-FFF2-40B4-BE49-F238E27FC236}">
                <a16:creationId xmlns:a16="http://schemas.microsoft.com/office/drawing/2014/main" id="{7C3B5A5B-7CF2-4B88-AD76-3C0DD723C8CF}"/>
              </a:ext>
            </a:extLst>
          </p:cNvPr>
          <p:cNvSpPr txBox="1"/>
          <p:nvPr userDrawn="1"/>
        </p:nvSpPr>
        <p:spPr>
          <a:xfrm>
            <a:off x="687808" y="5009702"/>
            <a:ext cx="1342645" cy="1015663"/>
          </a:xfrm>
          <a:prstGeom prst="rect">
            <a:avLst/>
          </a:prstGeom>
          <a:noFill/>
        </p:spPr>
        <p:txBody>
          <a:bodyPr wrap="square" rtlCol="0">
            <a:spAutoFit/>
          </a:bodyPr>
          <a:lstStyle/>
          <a:p>
            <a:pPr algn="ctr"/>
            <a:r>
              <a:rPr lang="en-US" sz="6000" dirty="0">
                <a:solidFill>
                  <a:schemeClr val="bg1"/>
                </a:solidFill>
                <a:latin typeface="+mj-lt"/>
              </a:rPr>
              <a:t>3</a:t>
            </a:r>
          </a:p>
        </p:txBody>
      </p:sp>
      <p:sp>
        <p:nvSpPr>
          <p:cNvPr id="17" name="Text Placeholder 16">
            <a:extLst>
              <a:ext uri="{FF2B5EF4-FFF2-40B4-BE49-F238E27FC236}">
                <a16:creationId xmlns:a16="http://schemas.microsoft.com/office/drawing/2014/main" id="{C9880B5C-B084-43C1-BDD2-CF5CE66E1278}"/>
              </a:ext>
            </a:extLst>
          </p:cNvPr>
          <p:cNvSpPr>
            <a:spLocks noGrp="1"/>
          </p:cNvSpPr>
          <p:nvPr>
            <p:ph type="body" sz="quarter" idx="11" hasCustomPrompt="1"/>
          </p:nvPr>
        </p:nvSpPr>
        <p:spPr>
          <a:xfrm>
            <a:off x="2373353" y="2209086"/>
            <a:ext cx="9130838" cy="452181"/>
          </a:xfrm>
        </p:spPr>
        <p:txBody>
          <a:bodyPr/>
          <a:lstStyle>
            <a:lvl1pPr>
              <a:defRPr/>
            </a:lvl1pPr>
          </a:lstStyle>
          <a:p>
            <a:pPr lvl="0"/>
            <a:r>
              <a:rPr lang="en-US" dirty="0"/>
              <a:t>Click here to add agenda item.</a:t>
            </a:r>
          </a:p>
        </p:txBody>
      </p:sp>
      <p:sp>
        <p:nvSpPr>
          <p:cNvPr id="19" name="Text Placeholder 16">
            <a:extLst>
              <a:ext uri="{FF2B5EF4-FFF2-40B4-BE49-F238E27FC236}">
                <a16:creationId xmlns:a16="http://schemas.microsoft.com/office/drawing/2014/main" id="{E17097B4-D942-4ADB-B3A2-6938C97C4BB7}"/>
              </a:ext>
            </a:extLst>
          </p:cNvPr>
          <p:cNvSpPr>
            <a:spLocks noGrp="1"/>
          </p:cNvSpPr>
          <p:nvPr>
            <p:ph type="body" sz="quarter" idx="12" hasCustomPrompt="1"/>
          </p:nvPr>
        </p:nvSpPr>
        <p:spPr>
          <a:xfrm>
            <a:off x="2373353" y="3737231"/>
            <a:ext cx="9130838" cy="452181"/>
          </a:xfrm>
        </p:spPr>
        <p:txBody>
          <a:bodyPr/>
          <a:lstStyle>
            <a:lvl1pPr>
              <a:defRPr/>
            </a:lvl1pPr>
          </a:lstStyle>
          <a:p>
            <a:pPr lvl="0"/>
            <a:r>
              <a:rPr lang="en-US" dirty="0"/>
              <a:t>Click here to add agenda item.</a:t>
            </a:r>
          </a:p>
        </p:txBody>
      </p:sp>
      <p:sp>
        <p:nvSpPr>
          <p:cNvPr id="20" name="Text Placeholder 16">
            <a:extLst>
              <a:ext uri="{FF2B5EF4-FFF2-40B4-BE49-F238E27FC236}">
                <a16:creationId xmlns:a16="http://schemas.microsoft.com/office/drawing/2014/main" id="{32ABFC93-5F4D-411D-BD83-4F401B7C834A}"/>
              </a:ext>
            </a:extLst>
          </p:cNvPr>
          <p:cNvSpPr>
            <a:spLocks noGrp="1"/>
          </p:cNvSpPr>
          <p:nvPr>
            <p:ph type="body" sz="quarter" idx="13" hasCustomPrompt="1"/>
          </p:nvPr>
        </p:nvSpPr>
        <p:spPr>
          <a:xfrm>
            <a:off x="2373353" y="5261975"/>
            <a:ext cx="9130838" cy="452181"/>
          </a:xfrm>
        </p:spPr>
        <p:txBody>
          <a:bodyPr/>
          <a:lstStyle>
            <a:lvl1pPr>
              <a:defRPr/>
            </a:lvl1pPr>
          </a:lstStyle>
          <a:p>
            <a:pPr lvl="0"/>
            <a:r>
              <a:rPr lang="en-US" dirty="0"/>
              <a:t>Click here to add agenda item.</a:t>
            </a:r>
          </a:p>
        </p:txBody>
      </p:sp>
    </p:spTree>
    <p:extLst>
      <p:ext uri="{BB962C8B-B14F-4D97-AF65-F5344CB8AC3E}">
        <p14:creationId xmlns:p14="http://schemas.microsoft.com/office/powerpoint/2010/main" val="2205487967"/>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lin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F5B8776-495A-4A4D-9AB8-0F169D9A7FAA}"/>
              </a:ext>
            </a:extLst>
          </p:cNvPr>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383662DE-9B9B-4FC1-B252-DE5A88269854}"/>
              </a:ext>
            </a:extLst>
          </p:cNvPr>
          <p:cNvSpPr/>
          <p:nvPr userDrawn="1"/>
        </p:nvSpPr>
        <p:spPr>
          <a:xfrm>
            <a:off x="9312441" y="3861959"/>
            <a:ext cx="1980524" cy="1980524"/>
          </a:xfrm>
          <a:prstGeom prst="ellipse">
            <a:avLst/>
          </a:prstGeom>
          <a:solidFill>
            <a:srgbClr val="9CB9C5">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AC1F4E58-11A1-4CFC-BEFB-276EEDEC9BC2}"/>
              </a:ext>
            </a:extLst>
          </p:cNvPr>
          <p:cNvSpPr/>
          <p:nvPr userDrawn="1"/>
        </p:nvSpPr>
        <p:spPr>
          <a:xfrm>
            <a:off x="10589342" y="-786580"/>
            <a:ext cx="2310581" cy="2310581"/>
          </a:xfrm>
          <a:prstGeom prst="ellipse">
            <a:avLst/>
          </a:prstGeom>
          <a:solidFill>
            <a:srgbClr val="9CB9C5">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F1092A91-7271-41CD-BE73-804135B6BB7C}"/>
              </a:ext>
            </a:extLst>
          </p:cNvPr>
          <p:cNvSpPr/>
          <p:nvPr userDrawn="1"/>
        </p:nvSpPr>
        <p:spPr>
          <a:xfrm>
            <a:off x="-1408470" y="857251"/>
            <a:ext cx="3328220" cy="3328220"/>
          </a:xfrm>
          <a:prstGeom prst="ellipse">
            <a:avLst/>
          </a:prstGeom>
          <a:solidFill>
            <a:srgbClr val="9CB9C5">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up of the moon&#10;&#10;Description automatically generated with medium confidence">
            <a:extLst>
              <a:ext uri="{FF2B5EF4-FFF2-40B4-BE49-F238E27FC236}">
                <a16:creationId xmlns:a16="http://schemas.microsoft.com/office/drawing/2014/main" id="{819DB177-48E2-4BA4-9C39-DED84045A24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196050" y="3186222"/>
            <a:ext cx="3328220" cy="3331998"/>
          </a:xfrm>
          <a:prstGeom prst="rect">
            <a:avLst/>
          </a:prstGeom>
        </p:spPr>
      </p:pic>
      <p:pic>
        <p:nvPicPr>
          <p:cNvPr id="10" name="Picture 9" descr="A close-up of the moon&#10;&#10;Description automatically generated with medium confidence">
            <a:extLst>
              <a:ext uri="{FF2B5EF4-FFF2-40B4-BE49-F238E27FC236}">
                <a16:creationId xmlns:a16="http://schemas.microsoft.com/office/drawing/2014/main" id="{257A0F98-64F5-4E04-A46A-068A02AA3F8D}"/>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328221" y="4852221"/>
            <a:ext cx="1091380" cy="1092619"/>
          </a:xfrm>
          <a:prstGeom prst="rect">
            <a:avLst/>
          </a:prstGeom>
        </p:spPr>
      </p:pic>
      <p:sp>
        <p:nvSpPr>
          <p:cNvPr id="12" name="Text Placeholder 11">
            <a:extLst>
              <a:ext uri="{FF2B5EF4-FFF2-40B4-BE49-F238E27FC236}">
                <a16:creationId xmlns:a16="http://schemas.microsoft.com/office/drawing/2014/main" id="{5CF26B37-A9FB-4F53-8EB7-B2DB42A5EE8B}"/>
              </a:ext>
            </a:extLst>
          </p:cNvPr>
          <p:cNvSpPr>
            <a:spLocks noGrp="1"/>
          </p:cNvSpPr>
          <p:nvPr>
            <p:ph type="body" sz="quarter" idx="10" hasCustomPrompt="1"/>
          </p:nvPr>
        </p:nvSpPr>
        <p:spPr>
          <a:xfrm>
            <a:off x="1641475" y="3072047"/>
            <a:ext cx="8909050" cy="546424"/>
          </a:xfrm>
        </p:spPr>
        <p:txBody>
          <a:bodyPr>
            <a:noAutofit/>
          </a:bodyPr>
          <a:lstStyle>
            <a:lvl1pPr algn="ctr">
              <a:defRPr sz="4000">
                <a:solidFill>
                  <a:schemeClr val="bg1"/>
                </a:solidFill>
                <a:latin typeface="+mj-lt"/>
              </a:defRPr>
            </a:lvl1pPr>
            <a:lvl2pPr>
              <a:defRPr sz="4000">
                <a:solidFill>
                  <a:schemeClr val="bg1"/>
                </a:solidFill>
                <a:latin typeface="+mj-lt"/>
              </a:defRPr>
            </a:lvl2pPr>
            <a:lvl3pPr>
              <a:defRPr sz="4000">
                <a:solidFill>
                  <a:schemeClr val="bg1"/>
                </a:solidFill>
                <a:latin typeface="+mj-lt"/>
              </a:defRPr>
            </a:lvl3pPr>
            <a:lvl4pPr>
              <a:defRPr sz="4000">
                <a:solidFill>
                  <a:schemeClr val="bg1"/>
                </a:solidFill>
                <a:latin typeface="+mj-lt"/>
              </a:defRPr>
            </a:lvl4pPr>
            <a:lvl5pPr>
              <a:defRPr sz="4000">
                <a:solidFill>
                  <a:schemeClr val="bg1"/>
                </a:solidFill>
                <a:latin typeface="+mj-lt"/>
              </a:defRPr>
            </a:lvl5pPr>
          </a:lstStyle>
          <a:p>
            <a:pPr lvl="0"/>
            <a:r>
              <a:rPr lang="en-US" dirty="0"/>
              <a:t>Section Headline Goes Here</a:t>
            </a:r>
          </a:p>
        </p:txBody>
      </p:sp>
    </p:spTree>
    <p:extLst>
      <p:ext uri="{BB962C8B-B14F-4D97-AF65-F5344CB8AC3E}">
        <p14:creationId xmlns:p14="http://schemas.microsoft.com/office/powerpoint/2010/main" val="251906938"/>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Slide - One Column">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11F92F41-C569-408D-9B93-BFA13A59560E}"/>
              </a:ext>
            </a:extLst>
          </p:cNvPr>
          <p:cNvSpPr>
            <a:spLocks noGrp="1"/>
          </p:cNvSpPr>
          <p:nvPr>
            <p:ph type="body" sz="quarter" idx="11" hasCustomPrompt="1"/>
          </p:nvPr>
        </p:nvSpPr>
        <p:spPr>
          <a:xfrm>
            <a:off x="582613" y="1514405"/>
            <a:ext cx="10922000" cy="4649858"/>
          </a:xfrm>
        </p:spPr>
        <p:txBody>
          <a:bodyPr/>
          <a:lstStyle>
            <a:lvl1pPr>
              <a:defRPr/>
            </a:lvl1pPr>
          </a:lstStyle>
          <a:p>
            <a:pPr lvl="0"/>
            <a:r>
              <a:rPr lang="en-US" dirty="0"/>
              <a:t>Click here to add text. </a:t>
            </a:r>
          </a:p>
        </p:txBody>
      </p:sp>
      <p:sp>
        <p:nvSpPr>
          <p:cNvPr id="2" name="Title 1">
            <a:extLst>
              <a:ext uri="{FF2B5EF4-FFF2-40B4-BE49-F238E27FC236}">
                <a16:creationId xmlns:a16="http://schemas.microsoft.com/office/drawing/2014/main" id="{762D7D45-526D-4013-A310-0345723B29D0}"/>
              </a:ext>
            </a:extLst>
          </p:cNvPr>
          <p:cNvSpPr>
            <a:spLocks noGrp="1"/>
          </p:cNvSpPr>
          <p:nvPr>
            <p:ph type="title" hasCustomPrompt="1"/>
          </p:nvPr>
        </p:nvSpPr>
        <p:spPr/>
        <p:txBody>
          <a:bodyPr/>
          <a:lstStyle/>
          <a:p>
            <a:r>
              <a:rPr lang="en-US" dirty="0"/>
              <a:t>The Headline Goes Here</a:t>
            </a:r>
          </a:p>
        </p:txBody>
      </p:sp>
      <p:sp>
        <p:nvSpPr>
          <p:cNvPr id="3" name="Slide Number Placeholder 2">
            <a:extLst>
              <a:ext uri="{FF2B5EF4-FFF2-40B4-BE49-F238E27FC236}">
                <a16:creationId xmlns:a16="http://schemas.microsoft.com/office/drawing/2014/main" id="{AEC59FBA-1F18-4662-9308-07EB604DF35A}"/>
              </a:ext>
            </a:extLst>
          </p:cNvPr>
          <p:cNvSpPr>
            <a:spLocks noGrp="1"/>
          </p:cNvSpPr>
          <p:nvPr>
            <p:ph type="sldNum" sz="quarter" idx="10"/>
          </p:nvPr>
        </p:nvSpPr>
        <p:spPr/>
        <p:txBody>
          <a:bodyPr/>
          <a:lstStyle/>
          <a:p>
            <a:r>
              <a:rPr lang="en-US" b="1"/>
              <a:t>© </a:t>
            </a:r>
            <a:r>
              <a:rPr lang="en-US"/>
              <a:t>Roundstone Insurance  |  </a:t>
            </a:r>
            <a:fld id="{2F9EC209-50F4-4D97-90CB-E0EEF683E8C2}" type="slidenum">
              <a:rPr lang="en-US" smtClean="0"/>
              <a:pPr/>
              <a:t>‹#›</a:t>
            </a:fld>
            <a:endParaRPr lang="en-US" dirty="0"/>
          </a:p>
        </p:txBody>
      </p:sp>
    </p:spTree>
    <p:extLst>
      <p:ext uri="{BB962C8B-B14F-4D97-AF65-F5344CB8AC3E}">
        <p14:creationId xmlns:p14="http://schemas.microsoft.com/office/powerpoint/2010/main" val="3740307642"/>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Slide - One Column (no graphics)">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10791AB-67F2-4135-884E-9A3BF150073C}"/>
              </a:ext>
            </a:extLst>
          </p:cNvPr>
          <p:cNvSpPr/>
          <p:nvPr userDrawn="1"/>
        </p:nvSpPr>
        <p:spPr>
          <a:xfrm>
            <a:off x="8200102" y="1263704"/>
            <a:ext cx="3991897" cy="55942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5">
            <a:extLst>
              <a:ext uri="{FF2B5EF4-FFF2-40B4-BE49-F238E27FC236}">
                <a16:creationId xmlns:a16="http://schemas.microsoft.com/office/drawing/2014/main" id="{11F92F41-C569-408D-9B93-BFA13A59560E}"/>
              </a:ext>
            </a:extLst>
          </p:cNvPr>
          <p:cNvSpPr>
            <a:spLocks noGrp="1"/>
          </p:cNvSpPr>
          <p:nvPr>
            <p:ph type="body" sz="quarter" idx="11" hasCustomPrompt="1"/>
          </p:nvPr>
        </p:nvSpPr>
        <p:spPr>
          <a:xfrm>
            <a:off x="582613" y="1514405"/>
            <a:ext cx="10922000" cy="4649858"/>
          </a:xfrm>
        </p:spPr>
        <p:txBody>
          <a:bodyPr/>
          <a:lstStyle>
            <a:lvl1pPr>
              <a:defRPr/>
            </a:lvl1pPr>
          </a:lstStyle>
          <a:p>
            <a:pPr lvl="0"/>
            <a:r>
              <a:rPr lang="en-US" dirty="0"/>
              <a:t>Click here to add text. </a:t>
            </a:r>
          </a:p>
        </p:txBody>
      </p:sp>
      <p:sp>
        <p:nvSpPr>
          <p:cNvPr id="2" name="Title 1">
            <a:extLst>
              <a:ext uri="{FF2B5EF4-FFF2-40B4-BE49-F238E27FC236}">
                <a16:creationId xmlns:a16="http://schemas.microsoft.com/office/drawing/2014/main" id="{762D7D45-526D-4013-A310-0345723B29D0}"/>
              </a:ext>
            </a:extLst>
          </p:cNvPr>
          <p:cNvSpPr>
            <a:spLocks noGrp="1"/>
          </p:cNvSpPr>
          <p:nvPr>
            <p:ph type="title" hasCustomPrompt="1"/>
          </p:nvPr>
        </p:nvSpPr>
        <p:spPr/>
        <p:txBody>
          <a:bodyPr/>
          <a:lstStyle/>
          <a:p>
            <a:r>
              <a:rPr lang="en-US" dirty="0"/>
              <a:t>The Headline Goes Here</a:t>
            </a:r>
          </a:p>
        </p:txBody>
      </p:sp>
      <p:sp>
        <p:nvSpPr>
          <p:cNvPr id="3" name="Slide Number Placeholder 2">
            <a:extLst>
              <a:ext uri="{FF2B5EF4-FFF2-40B4-BE49-F238E27FC236}">
                <a16:creationId xmlns:a16="http://schemas.microsoft.com/office/drawing/2014/main" id="{AEC59FBA-1F18-4662-9308-07EB604DF35A}"/>
              </a:ext>
            </a:extLst>
          </p:cNvPr>
          <p:cNvSpPr>
            <a:spLocks noGrp="1"/>
          </p:cNvSpPr>
          <p:nvPr>
            <p:ph type="sldNum" sz="quarter" idx="10"/>
          </p:nvPr>
        </p:nvSpPr>
        <p:spPr/>
        <p:txBody>
          <a:bodyPr/>
          <a:lstStyle/>
          <a:p>
            <a:r>
              <a:rPr lang="en-US" b="1"/>
              <a:t>© </a:t>
            </a:r>
            <a:r>
              <a:rPr lang="en-US"/>
              <a:t>Roundstone Insurance  |  </a:t>
            </a:r>
            <a:fld id="{2F9EC209-50F4-4D97-90CB-E0EEF683E8C2}" type="slidenum">
              <a:rPr lang="en-US" smtClean="0"/>
              <a:pPr/>
              <a:t>‹#›</a:t>
            </a:fld>
            <a:endParaRPr lang="en-US" dirty="0"/>
          </a:p>
        </p:txBody>
      </p:sp>
    </p:spTree>
    <p:extLst>
      <p:ext uri="{BB962C8B-B14F-4D97-AF65-F5344CB8AC3E}">
        <p14:creationId xmlns:p14="http://schemas.microsoft.com/office/powerpoint/2010/main" val="3982105419"/>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Slide (dark bg) - One Colum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54034A6-AE48-4431-A061-20F47713BA8A}"/>
              </a:ext>
            </a:extLst>
          </p:cNvPr>
          <p:cNvSpPr/>
          <p:nvPr userDrawn="1"/>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5">
            <a:extLst>
              <a:ext uri="{FF2B5EF4-FFF2-40B4-BE49-F238E27FC236}">
                <a16:creationId xmlns:a16="http://schemas.microsoft.com/office/drawing/2014/main" id="{11F92F41-C569-408D-9B93-BFA13A59560E}"/>
              </a:ext>
            </a:extLst>
          </p:cNvPr>
          <p:cNvSpPr>
            <a:spLocks noGrp="1"/>
          </p:cNvSpPr>
          <p:nvPr>
            <p:ph type="body" sz="quarter" idx="11" hasCustomPrompt="1"/>
          </p:nvPr>
        </p:nvSpPr>
        <p:spPr>
          <a:xfrm>
            <a:off x="582613" y="1514405"/>
            <a:ext cx="10922000" cy="4649858"/>
          </a:xfrm>
        </p:spPr>
        <p:txBody>
          <a:bodyPr/>
          <a:lstStyle>
            <a:lvl1pPr>
              <a:defRPr>
                <a:solidFill>
                  <a:schemeClr val="bg1"/>
                </a:solidFill>
              </a:defRPr>
            </a:lvl1pPr>
          </a:lstStyle>
          <a:p>
            <a:pPr lvl="0"/>
            <a:r>
              <a:rPr lang="en-US" dirty="0"/>
              <a:t>Click here to add text. </a:t>
            </a:r>
          </a:p>
        </p:txBody>
      </p:sp>
      <p:sp>
        <p:nvSpPr>
          <p:cNvPr id="2" name="Title 1">
            <a:extLst>
              <a:ext uri="{FF2B5EF4-FFF2-40B4-BE49-F238E27FC236}">
                <a16:creationId xmlns:a16="http://schemas.microsoft.com/office/drawing/2014/main" id="{762D7D45-526D-4013-A310-0345723B29D0}"/>
              </a:ext>
            </a:extLst>
          </p:cNvPr>
          <p:cNvSpPr>
            <a:spLocks noGrp="1"/>
          </p:cNvSpPr>
          <p:nvPr>
            <p:ph type="title" hasCustomPrompt="1"/>
          </p:nvPr>
        </p:nvSpPr>
        <p:spPr/>
        <p:txBody>
          <a:bodyPr/>
          <a:lstStyle>
            <a:lvl1pPr>
              <a:defRPr>
                <a:solidFill>
                  <a:schemeClr val="bg1"/>
                </a:solidFill>
              </a:defRPr>
            </a:lvl1pPr>
          </a:lstStyle>
          <a:p>
            <a:r>
              <a:rPr lang="en-US" dirty="0"/>
              <a:t>The Headline Goes Here</a:t>
            </a:r>
          </a:p>
        </p:txBody>
      </p:sp>
      <p:sp>
        <p:nvSpPr>
          <p:cNvPr id="3" name="Slide Number Placeholder 2">
            <a:extLst>
              <a:ext uri="{FF2B5EF4-FFF2-40B4-BE49-F238E27FC236}">
                <a16:creationId xmlns:a16="http://schemas.microsoft.com/office/drawing/2014/main" id="{AEC59FBA-1F18-4662-9308-07EB604DF35A}"/>
              </a:ext>
            </a:extLst>
          </p:cNvPr>
          <p:cNvSpPr>
            <a:spLocks noGrp="1"/>
          </p:cNvSpPr>
          <p:nvPr>
            <p:ph type="sldNum" sz="quarter" idx="10"/>
          </p:nvPr>
        </p:nvSpPr>
        <p:spPr/>
        <p:txBody>
          <a:bodyPr/>
          <a:lstStyle>
            <a:lvl1pPr>
              <a:defRPr>
                <a:solidFill>
                  <a:schemeClr val="bg1"/>
                </a:solidFill>
              </a:defRPr>
            </a:lvl1pPr>
          </a:lstStyle>
          <a:p>
            <a:r>
              <a:rPr lang="en-US" b="1"/>
              <a:t>© </a:t>
            </a:r>
            <a:r>
              <a:rPr lang="en-US"/>
              <a:t>Roundstone Insurance  |  </a:t>
            </a:r>
            <a:fld id="{2F9EC209-50F4-4D97-90CB-E0EEF683E8C2}" type="slidenum">
              <a:rPr lang="en-US" smtClean="0"/>
              <a:pPr/>
              <a:t>‹#›</a:t>
            </a:fld>
            <a:endParaRPr lang="en-US" dirty="0"/>
          </a:p>
        </p:txBody>
      </p:sp>
      <p:sp>
        <p:nvSpPr>
          <p:cNvPr id="7" name="Oval 6">
            <a:extLst>
              <a:ext uri="{FF2B5EF4-FFF2-40B4-BE49-F238E27FC236}">
                <a16:creationId xmlns:a16="http://schemas.microsoft.com/office/drawing/2014/main" id="{9C44DDD2-F4A0-49F8-A929-EC0E29424C72}"/>
              </a:ext>
            </a:extLst>
          </p:cNvPr>
          <p:cNvSpPr/>
          <p:nvPr userDrawn="1"/>
        </p:nvSpPr>
        <p:spPr>
          <a:xfrm>
            <a:off x="11169445" y="3279058"/>
            <a:ext cx="3126658" cy="3126658"/>
          </a:xfrm>
          <a:prstGeom prst="ellipse">
            <a:avLst/>
          </a:prstGeom>
          <a:solidFill>
            <a:schemeClr val="accent2">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F4FED545-3C66-40C7-B1BE-25493136B83C}"/>
              </a:ext>
            </a:extLst>
          </p:cNvPr>
          <p:cNvSpPr/>
          <p:nvPr userDrawn="1"/>
        </p:nvSpPr>
        <p:spPr>
          <a:xfrm>
            <a:off x="8370345" y="1513546"/>
            <a:ext cx="3126658" cy="3126658"/>
          </a:xfrm>
          <a:prstGeom prst="ellipse">
            <a:avLst/>
          </a:prstGeom>
          <a:solidFill>
            <a:schemeClr val="accent2">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A6D966E3-7A49-454C-A0CA-3983C0B8DFC5}"/>
              </a:ext>
            </a:extLst>
          </p:cNvPr>
          <p:cNvSpPr/>
          <p:nvPr userDrawn="1"/>
        </p:nvSpPr>
        <p:spPr>
          <a:xfrm>
            <a:off x="11497003" y="1680385"/>
            <a:ext cx="1023177" cy="1023177"/>
          </a:xfrm>
          <a:prstGeom prst="ellipse">
            <a:avLst/>
          </a:prstGeom>
          <a:solidFill>
            <a:schemeClr val="accent2">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86501179"/>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 Slide">
    <p:spTree>
      <p:nvGrpSpPr>
        <p:cNvPr id="1" name=""/>
        <p:cNvGrpSpPr/>
        <p:nvPr/>
      </p:nvGrpSpPr>
      <p:grpSpPr>
        <a:xfrm>
          <a:off x="0" y="0"/>
          <a:ext cx="0" cy="0"/>
          <a:chOff x="0" y="0"/>
          <a:chExt cx="0" cy="0"/>
        </a:xfrm>
      </p:grpSpPr>
      <p:pic>
        <p:nvPicPr>
          <p:cNvPr id="5" name="Picture 4" descr="A picture containing ground&#10;&#10;Description automatically generated">
            <a:extLst>
              <a:ext uri="{FF2B5EF4-FFF2-40B4-BE49-F238E27FC236}">
                <a16:creationId xmlns:a16="http://schemas.microsoft.com/office/drawing/2014/main" id="{27809F2B-1C16-408D-B249-D2D50338A7B1}"/>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299" t="299" r="299" b="299"/>
          <a:stretch/>
        </p:blipFill>
        <p:spPr>
          <a:xfrm>
            <a:off x="0" y="0"/>
            <a:ext cx="12192000" cy="6858000"/>
          </a:xfrm>
          <a:prstGeom prst="rect">
            <a:avLst/>
          </a:prstGeom>
        </p:spPr>
      </p:pic>
      <p:sp>
        <p:nvSpPr>
          <p:cNvPr id="3" name="Picture Placeholder 2">
            <a:extLst>
              <a:ext uri="{FF2B5EF4-FFF2-40B4-BE49-F238E27FC236}">
                <a16:creationId xmlns:a16="http://schemas.microsoft.com/office/drawing/2014/main" id="{2003EE6E-DE9B-437B-9C60-0DCB72344BC0}"/>
              </a:ext>
            </a:extLst>
          </p:cNvPr>
          <p:cNvSpPr>
            <a:spLocks noGrp="1"/>
          </p:cNvSpPr>
          <p:nvPr>
            <p:ph type="pic" sz="quarter" idx="10" hasCustomPrompt="1"/>
          </p:nvPr>
        </p:nvSpPr>
        <p:spPr>
          <a:xfrm>
            <a:off x="685800" y="685798"/>
            <a:ext cx="10820400" cy="5486400"/>
          </a:xfrm>
          <a:custGeom>
            <a:avLst/>
            <a:gdLst>
              <a:gd name="connsiteX0" fmla="*/ 0 w 10820400"/>
              <a:gd name="connsiteY0" fmla="*/ 0 h 5486400"/>
              <a:gd name="connsiteX1" fmla="*/ 892683 w 10820400"/>
              <a:gd name="connsiteY1" fmla="*/ 0 h 5486400"/>
              <a:gd name="connsiteX2" fmla="*/ 1677162 w 10820400"/>
              <a:gd name="connsiteY2" fmla="*/ 0 h 5486400"/>
              <a:gd name="connsiteX3" fmla="*/ 2245233 w 10820400"/>
              <a:gd name="connsiteY3" fmla="*/ 0 h 5486400"/>
              <a:gd name="connsiteX4" fmla="*/ 2596896 w 10820400"/>
              <a:gd name="connsiteY4" fmla="*/ 0 h 5486400"/>
              <a:gd name="connsiteX5" fmla="*/ 2948559 w 10820400"/>
              <a:gd name="connsiteY5" fmla="*/ 0 h 5486400"/>
              <a:gd name="connsiteX6" fmla="*/ 3841242 w 10820400"/>
              <a:gd name="connsiteY6" fmla="*/ 0 h 5486400"/>
              <a:gd name="connsiteX7" fmla="*/ 4625721 w 10820400"/>
              <a:gd name="connsiteY7" fmla="*/ 0 h 5486400"/>
              <a:gd name="connsiteX8" fmla="*/ 5518404 w 10820400"/>
              <a:gd name="connsiteY8" fmla="*/ 0 h 5486400"/>
              <a:gd name="connsiteX9" fmla="*/ 6086475 w 10820400"/>
              <a:gd name="connsiteY9" fmla="*/ 0 h 5486400"/>
              <a:gd name="connsiteX10" fmla="*/ 6438138 w 10820400"/>
              <a:gd name="connsiteY10" fmla="*/ 0 h 5486400"/>
              <a:gd name="connsiteX11" fmla="*/ 6898005 w 10820400"/>
              <a:gd name="connsiteY11" fmla="*/ 0 h 5486400"/>
              <a:gd name="connsiteX12" fmla="*/ 7790688 w 10820400"/>
              <a:gd name="connsiteY12" fmla="*/ 0 h 5486400"/>
              <a:gd name="connsiteX13" fmla="*/ 8683371 w 10820400"/>
              <a:gd name="connsiteY13" fmla="*/ 0 h 5486400"/>
              <a:gd name="connsiteX14" fmla="*/ 9035034 w 10820400"/>
              <a:gd name="connsiteY14" fmla="*/ 0 h 5486400"/>
              <a:gd name="connsiteX15" fmla="*/ 9711309 w 10820400"/>
              <a:gd name="connsiteY15" fmla="*/ 0 h 5486400"/>
              <a:gd name="connsiteX16" fmla="*/ 10820400 w 10820400"/>
              <a:gd name="connsiteY16" fmla="*/ 0 h 5486400"/>
              <a:gd name="connsiteX17" fmla="*/ 10820400 w 10820400"/>
              <a:gd name="connsiteY17" fmla="*/ 685800 h 5486400"/>
              <a:gd name="connsiteX18" fmla="*/ 10820400 w 10820400"/>
              <a:gd name="connsiteY18" fmla="*/ 1371600 h 5486400"/>
              <a:gd name="connsiteX19" fmla="*/ 10820400 w 10820400"/>
              <a:gd name="connsiteY19" fmla="*/ 2002536 h 5486400"/>
              <a:gd name="connsiteX20" fmla="*/ 10820400 w 10820400"/>
              <a:gd name="connsiteY20" fmla="*/ 2523744 h 5486400"/>
              <a:gd name="connsiteX21" fmla="*/ 10820400 w 10820400"/>
              <a:gd name="connsiteY21" fmla="*/ 3154680 h 5486400"/>
              <a:gd name="connsiteX22" fmla="*/ 10820400 w 10820400"/>
              <a:gd name="connsiteY22" fmla="*/ 3840480 h 5486400"/>
              <a:gd name="connsiteX23" fmla="*/ 10820400 w 10820400"/>
              <a:gd name="connsiteY23" fmla="*/ 4361688 h 5486400"/>
              <a:gd name="connsiteX24" fmla="*/ 10820400 w 10820400"/>
              <a:gd name="connsiteY24" fmla="*/ 5486400 h 5486400"/>
              <a:gd name="connsiteX25" fmla="*/ 10144125 w 10820400"/>
              <a:gd name="connsiteY25" fmla="*/ 5486400 h 5486400"/>
              <a:gd name="connsiteX26" fmla="*/ 9792462 w 10820400"/>
              <a:gd name="connsiteY26" fmla="*/ 5486400 h 5486400"/>
              <a:gd name="connsiteX27" fmla="*/ 9332595 w 10820400"/>
              <a:gd name="connsiteY27" fmla="*/ 5486400 h 5486400"/>
              <a:gd name="connsiteX28" fmla="*/ 8872728 w 10820400"/>
              <a:gd name="connsiteY28" fmla="*/ 5486400 h 5486400"/>
              <a:gd name="connsiteX29" fmla="*/ 8304657 w 10820400"/>
              <a:gd name="connsiteY29" fmla="*/ 5486400 h 5486400"/>
              <a:gd name="connsiteX30" fmla="*/ 7844790 w 10820400"/>
              <a:gd name="connsiteY30" fmla="*/ 5486400 h 5486400"/>
              <a:gd name="connsiteX31" fmla="*/ 7168515 w 10820400"/>
              <a:gd name="connsiteY31" fmla="*/ 5486400 h 5486400"/>
              <a:gd name="connsiteX32" fmla="*/ 6708648 w 10820400"/>
              <a:gd name="connsiteY32" fmla="*/ 5486400 h 5486400"/>
              <a:gd name="connsiteX33" fmla="*/ 5924169 w 10820400"/>
              <a:gd name="connsiteY33" fmla="*/ 5486400 h 5486400"/>
              <a:gd name="connsiteX34" fmla="*/ 5247894 w 10820400"/>
              <a:gd name="connsiteY34" fmla="*/ 5486400 h 5486400"/>
              <a:gd name="connsiteX35" fmla="*/ 4896231 w 10820400"/>
              <a:gd name="connsiteY35" fmla="*/ 5486400 h 5486400"/>
              <a:gd name="connsiteX36" fmla="*/ 4111752 w 10820400"/>
              <a:gd name="connsiteY36" fmla="*/ 5486400 h 5486400"/>
              <a:gd name="connsiteX37" fmla="*/ 3435477 w 10820400"/>
              <a:gd name="connsiteY37" fmla="*/ 5486400 h 5486400"/>
              <a:gd name="connsiteX38" fmla="*/ 2650998 w 10820400"/>
              <a:gd name="connsiteY38" fmla="*/ 5486400 h 5486400"/>
              <a:gd name="connsiteX39" fmla="*/ 2299335 w 10820400"/>
              <a:gd name="connsiteY39" fmla="*/ 5486400 h 5486400"/>
              <a:gd name="connsiteX40" fmla="*/ 1623060 w 10820400"/>
              <a:gd name="connsiteY40" fmla="*/ 5486400 h 5486400"/>
              <a:gd name="connsiteX41" fmla="*/ 838581 w 10820400"/>
              <a:gd name="connsiteY41" fmla="*/ 5486400 h 5486400"/>
              <a:gd name="connsiteX42" fmla="*/ 0 w 10820400"/>
              <a:gd name="connsiteY42" fmla="*/ 5486400 h 5486400"/>
              <a:gd name="connsiteX43" fmla="*/ 0 w 10820400"/>
              <a:gd name="connsiteY43" fmla="*/ 4690872 h 5486400"/>
              <a:gd name="connsiteX44" fmla="*/ 0 w 10820400"/>
              <a:gd name="connsiteY44" fmla="*/ 4169664 h 5486400"/>
              <a:gd name="connsiteX45" fmla="*/ 0 w 10820400"/>
              <a:gd name="connsiteY45" fmla="*/ 3483864 h 5486400"/>
              <a:gd name="connsiteX46" fmla="*/ 0 w 10820400"/>
              <a:gd name="connsiteY46" fmla="*/ 2688336 h 5486400"/>
              <a:gd name="connsiteX47" fmla="*/ 0 w 10820400"/>
              <a:gd name="connsiteY47" fmla="*/ 2002536 h 5486400"/>
              <a:gd name="connsiteX48" fmla="*/ 0 w 10820400"/>
              <a:gd name="connsiteY48" fmla="*/ 1261872 h 5486400"/>
              <a:gd name="connsiteX49" fmla="*/ 0 w 10820400"/>
              <a:gd name="connsiteY49" fmla="*/ 0 h 548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0820400" h="5486400" fill="none" extrusionOk="0">
                <a:moveTo>
                  <a:pt x="0" y="0"/>
                </a:moveTo>
                <a:cubicBezTo>
                  <a:pt x="241696" y="16400"/>
                  <a:pt x="530008" y="-21083"/>
                  <a:pt x="892683" y="0"/>
                </a:cubicBezTo>
                <a:cubicBezTo>
                  <a:pt x="1255358" y="21083"/>
                  <a:pt x="1355971" y="2193"/>
                  <a:pt x="1677162" y="0"/>
                </a:cubicBezTo>
                <a:cubicBezTo>
                  <a:pt x="1998353" y="-2193"/>
                  <a:pt x="2039705" y="7350"/>
                  <a:pt x="2245233" y="0"/>
                </a:cubicBezTo>
                <a:cubicBezTo>
                  <a:pt x="2450761" y="-7350"/>
                  <a:pt x="2504558" y="3065"/>
                  <a:pt x="2596896" y="0"/>
                </a:cubicBezTo>
                <a:cubicBezTo>
                  <a:pt x="2689234" y="-3065"/>
                  <a:pt x="2780547" y="-1445"/>
                  <a:pt x="2948559" y="0"/>
                </a:cubicBezTo>
                <a:cubicBezTo>
                  <a:pt x="3116571" y="1445"/>
                  <a:pt x="3589302" y="-21472"/>
                  <a:pt x="3841242" y="0"/>
                </a:cubicBezTo>
                <a:cubicBezTo>
                  <a:pt x="4093182" y="21472"/>
                  <a:pt x="4369451" y="33840"/>
                  <a:pt x="4625721" y="0"/>
                </a:cubicBezTo>
                <a:cubicBezTo>
                  <a:pt x="4881991" y="-33840"/>
                  <a:pt x="5219826" y="-28954"/>
                  <a:pt x="5518404" y="0"/>
                </a:cubicBezTo>
                <a:cubicBezTo>
                  <a:pt x="5816982" y="28954"/>
                  <a:pt x="5949216" y="-12048"/>
                  <a:pt x="6086475" y="0"/>
                </a:cubicBezTo>
                <a:cubicBezTo>
                  <a:pt x="6223734" y="12048"/>
                  <a:pt x="6328454" y="1954"/>
                  <a:pt x="6438138" y="0"/>
                </a:cubicBezTo>
                <a:cubicBezTo>
                  <a:pt x="6547822" y="-1954"/>
                  <a:pt x="6742309" y="16593"/>
                  <a:pt x="6898005" y="0"/>
                </a:cubicBezTo>
                <a:cubicBezTo>
                  <a:pt x="7053701" y="-16593"/>
                  <a:pt x="7611380" y="-21019"/>
                  <a:pt x="7790688" y="0"/>
                </a:cubicBezTo>
                <a:cubicBezTo>
                  <a:pt x="7969996" y="21019"/>
                  <a:pt x="8298025" y="33376"/>
                  <a:pt x="8683371" y="0"/>
                </a:cubicBezTo>
                <a:cubicBezTo>
                  <a:pt x="9068717" y="-33376"/>
                  <a:pt x="8898915" y="-3500"/>
                  <a:pt x="9035034" y="0"/>
                </a:cubicBezTo>
                <a:cubicBezTo>
                  <a:pt x="9171153" y="3500"/>
                  <a:pt x="9496430" y="-22561"/>
                  <a:pt x="9711309" y="0"/>
                </a:cubicBezTo>
                <a:cubicBezTo>
                  <a:pt x="9926188" y="22561"/>
                  <a:pt x="10417670" y="-20322"/>
                  <a:pt x="10820400" y="0"/>
                </a:cubicBezTo>
                <a:cubicBezTo>
                  <a:pt x="10823449" y="153674"/>
                  <a:pt x="10824692" y="507188"/>
                  <a:pt x="10820400" y="685800"/>
                </a:cubicBezTo>
                <a:cubicBezTo>
                  <a:pt x="10816108" y="864412"/>
                  <a:pt x="10792373" y="1111248"/>
                  <a:pt x="10820400" y="1371600"/>
                </a:cubicBezTo>
                <a:cubicBezTo>
                  <a:pt x="10848427" y="1631952"/>
                  <a:pt x="10811704" y="1689469"/>
                  <a:pt x="10820400" y="2002536"/>
                </a:cubicBezTo>
                <a:cubicBezTo>
                  <a:pt x="10829096" y="2315603"/>
                  <a:pt x="10797127" y="2394749"/>
                  <a:pt x="10820400" y="2523744"/>
                </a:cubicBezTo>
                <a:cubicBezTo>
                  <a:pt x="10843673" y="2652739"/>
                  <a:pt x="10809930" y="2945556"/>
                  <a:pt x="10820400" y="3154680"/>
                </a:cubicBezTo>
                <a:cubicBezTo>
                  <a:pt x="10830870" y="3363804"/>
                  <a:pt x="10814266" y="3542578"/>
                  <a:pt x="10820400" y="3840480"/>
                </a:cubicBezTo>
                <a:cubicBezTo>
                  <a:pt x="10826534" y="4138382"/>
                  <a:pt x="10808321" y="4118952"/>
                  <a:pt x="10820400" y="4361688"/>
                </a:cubicBezTo>
                <a:cubicBezTo>
                  <a:pt x="10832479" y="4604424"/>
                  <a:pt x="10807024" y="5060544"/>
                  <a:pt x="10820400" y="5486400"/>
                </a:cubicBezTo>
                <a:cubicBezTo>
                  <a:pt x="10672603" y="5506509"/>
                  <a:pt x="10335496" y="5490160"/>
                  <a:pt x="10144125" y="5486400"/>
                </a:cubicBezTo>
                <a:cubicBezTo>
                  <a:pt x="9952755" y="5482640"/>
                  <a:pt x="9884068" y="5481798"/>
                  <a:pt x="9792462" y="5486400"/>
                </a:cubicBezTo>
                <a:cubicBezTo>
                  <a:pt x="9700856" y="5491002"/>
                  <a:pt x="9540306" y="5497438"/>
                  <a:pt x="9332595" y="5486400"/>
                </a:cubicBezTo>
                <a:cubicBezTo>
                  <a:pt x="9124884" y="5475362"/>
                  <a:pt x="8983767" y="5472109"/>
                  <a:pt x="8872728" y="5486400"/>
                </a:cubicBezTo>
                <a:cubicBezTo>
                  <a:pt x="8761689" y="5500691"/>
                  <a:pt x="8500825" y="5460992"/>
                  <a:pt x="8304657" y="5486400"/>
                </a:cubicBezTo>
                <a:cubicBezTo>
                  <a:pt x="8108489" y="5511808"/>
                  <a:pt x="7956183" y="5487807"/>
                  <a:pt x="7844790" y="5486400"/>
                </a:cubicBezTo>
                <a:cubicBezTo>
                  <a:pt x="7733397" y="5484993"/>
                  <a:pt x="7342607" y="5480412"/>
                  <a:pt x="7168515" y="5486400"/>
                </a:cubicBezTo>
                <a:cubicBezTo>
                  <a:pt x="6994423" y="5492388"/>
                  <a:pt x="6888406" y="5476510"/>
                  <a:pt x="6708648" y="5486400"/>
                </a:cubicBezTo>
                <a:cubicBezTo>
                  <a:pt x="6528890" y="5496290"/>
                  <a:pt x="6120349" y="5450248"/>
                  <a:pt x="5924169" y="5486400"/>
                </a:cubicBezTo>
                <a:cubicBezTo>
                  <a:pt x="5727989" y="5522552"/>
                  <a:pt x="5464064" y="5454987"/>
                  <a:pt x="5247894" y="5486400"/>
                </a:cubicBezTo>
                <a:cubicBezTo>
                  <a:pt x="5031725" y="5517813"/>
                  <a:pt x="5056645" y="5493291"/>
                  <a:pt x="4896231" y="5486400"/>
                </a:cubicBezTo>
                <a:cubicBezTo>
                  <a:pt x="4735817" y="5479509"/>
                  <a:pt x="4497713" y="5450186"/>
                  <a:pt x="4111752" y="5486400"/>
                </a:cubicBezTo>
                <a:cubicBezTo>
                  <a:pt x="3725791" y="5522614"/>
                  <a:pt x="3631025" y="5483710"/>
                  <a:pt x="3435477" y="5486400"/>
                </a:cubicBezTo>
                <a:cubicBezTo>
                  <a:pt x="3239930" y="5489090"/>
                  <a:pt x="2971073" y="5493345"/>
                  <a:pt x="2650998" y="5486400"/>
                </a:cubicBezTo>
                <a:cubicBezTo>
                  <a:pt x="2330923" y="5479455"/>
                  <a:pt x="2395853" y="5501678"/>
                  <a:pt x="2299335" y="5486400"/>
                </a:cubicBezTo>
                <a:cubicBezTo>
                  <a:pt x="2202817" y="5471122"/>
                  <a:pt x="1766234" y="5474931"/>
                  <a:pt x="1623060" y="5486400"/>
                </a:cubicBezTo>
                <a:cubicBezTo>
                  <a:pt x="1479886" y="5497869"/>
                  <a:pt x="1190059" y="5458628"/>
                  <a:pt x="838581" y="5486400"/>
                </a:cubicBezTo>
                <a:cubicBezTo>
                  <a:pt x="487103" y="5514172"/>
                  <a:pt x="331490" y="5483663"/>
                  <a:pt x="0" y="5486400"/>
                </a:cubicBezTo>
                <a:cubicBezTo>
                  <a:pt x="-34400" y="5116648"/>
                  <a:pt x="10670" y="4880835"/>
                  <a:pt x="0" y="4690872"/>
                </a:cubicBezTo>
                <a:cubicBezTo>
                  <a:pt x="-10670" y="4500909"/>
                  <a:pt x="-4982" y="4368826"/>
                  <a:pt x="0" y="4169664"/>
                </a:cubicBezTo>
                <a:cubicBezTo>
                  <a:pt x="4982" y="3970502"/>
                  <a:pt x="-22995" y="3667025"/>
                  <a:pt x="0" y="3483864"/>
                </a:cubicBezTo>
                <a:cubicBezTo>
                  <a:pt x="22995" y="3300703"/>
                  <a:pt x="-35296" y="2991841"/>
                  <a:pt x="0" y="2688336"/>
                </a:cubicBezTo>
                <a:cubicBezTo>
                  <a:pt x="35296" y="2384831"/>
                  <a:pt x="4539" y="2227286"/>
                  <a:pt x="0" y="2002536"/>
                </a:cubicBezTo>
                <a:cubicBezTo>
                  <a:pt x="-4539" y="1777786"/>
                  <a:pt x="-31203" y="1487062"/>
                  <a:pt x="0" y="1261872"/>
                </a:cubicBezTo>
                <a:cubicBezTo>
                  <a:pt x="31203" y="1036682"/>
                  <a:pt x="-28171" y="623590"/>
                  <a:pt x="0" y="0"/>
                </a:cubicBezTo>
                <a:close/>
              </a:path>
              <a:path w="10820400" h="5486400" stroke="0" extrusionOk="0">
                <a:moveTo>
                  <a:pt x="0" y="0"/>
                </a:moveTo>
                <a:cubicBezTo>
                  <a:pt x="112252" y="-4105"/>
                  <a:pt x="232086" y="13859"/>
                  <a:pt x="351663" y="0"/>
                </a:cubicBezTo>
                <a:cubicBezTo>
                  <a:pt x="471240" y="-13859"/>
                  <a:pt x="837454" y="-9044"/>
                  <a:pt x="1244346" y="0"/>
                </a:cubicBezTo>
                <a:cubicBezTo>
                  <a:pt x="1651238" y="9044"/>
                  <a:pt x="1495867" y="-2540"/>
                  <a:pt x="1704213" y="0"/>
                </a:cubicBezTo>
                <a:cubicBezTo>
                  <a:pt x="1912559" y="2540"/>
                  <a:pt x="1978532" y="1151"/>
                  <a:pt x="2164080" y="0"/>
                </a:cubicBezTo>
                <a:cubicBezTo>
                  <a:pt x="2349628" y="-1151"/>
                  <a:pt x="2399574" y="-845"/>
                  <a:pt x="2515743" y="0"/>
                </a:cubicBezTo>
                <a:cubicBezTo>
                  <a:pt x="2631912" y="845"/>
                  <a:pt x="3189748" y="-5767"/>
                  <a:pt x="3408426" y="0"/>
                </a:cubicBezTo>
                <a:cubicBezTo>
                  <a:pt x="3627104" y="5767"/>
                  <a:pt x="4035629" y="40955"/>
                  <a:pt x="4301109" y="0"/>
                </a:cubicBezTo>
                <a:cubicBezTo>
                  <a:pt x="4566589" y="-40955"/>
                  <a:pt x="4784182" y="12393"/>
                  <a:pt x="5085588" y="0"/>
                </a:cubicBezTo>
                <a:cubicBezTo>
                  <a:pt x="5386994" y="-12393"/>
                  <a:pt x="5495250" y="30928"/>
                  <a:pt x="5761863" y="0"/>
                </a:cubicBezTo>
                <a:cubicBezTo>
                  <a:pt x="6028476" y="-30928"/>
                  <a:pt x="5943967" y="-1700"/>
                  <a:pt x="6113526" y="0"/>
                </a:cubicBezTo>
                <a:cubicBezTo>
                  <a:pt x="6283085" y="1700"/>
                  <a:pt x="6430423" y="11841"/>
                  <a:pt x="6681597" y="0"/>
                </a:cubicBezTo>
                <a:cubicBezTo>
                  <a:pt x="6932771" y="-11841"/>
                  <a:pt x="7230315" y="-19275"/>
                  <a:pt x="7466076" y="0"/>
                </a:cubicBezTo>
                <a:cubicBezTo>
                  <a:pt x="7701837" y="19275"/>
                  <a:pt x="8037255" y="9756"/>
                  <a:pt x="8250555" y="0"/>
                </a:cubicBezTo>
                <a:cubicBezTo>
                  <a:pt x="8463855" y="-9756"/>
                  <a:pt x="8555273" y="-15547"/>
                  <a:pt x="8710422" y="0"/>
                </a:cubicBezTo>
                <a:cubicBezTo>
                  <a:pt x="8865571" y="15547"/>
                  <a:pt x="8894464" y="16167"/>
                  <a:pt x="9062085" y="0"/>
                </a:cubicBezTo>
                <a:cubicBezTo>
                  <a:pt x="9229706" y="-16167"/>
                  <a:pt x="9306863" y="9918"/>
                  <a:pt x="9521952" y="0"/>
                </a:cubicBezTo>
                <a:cubicBezTo>
                  <a:pt x="9737041" y="-9918"/>
                  <a:pt x="10369812" y="29100"/>
                  <a:pt x="10820400" y="0"/>
                </a:cubicBezTo>
                <a:cubicBezTo>
                  <a:pt x="10839888" y="241021"/>
                  <a:pt x="10790177" y="512725"/>
                  <a:pt x="10820400" y="685800"/>
                </a:cubicBezTo>
                <a:cubicBezTo>
                  <a:pt x="10850623" y="858875"/>
                  <a:pt x="10808660" y="978544"/>
                  <a:pt x="10820400" y="1261872"/>
                </a:cubicBezTo>
                <a:cubicBezTo>
                  <a:pt x="10832140" y="1545200"/>
                  <a:pt x="10818635" y="1658864"/>
                  <a:pt x="10820400" y="1783080"/>
                </a:cubicBezTo>
                <a:cubicBezTo>
                  <a:pt x="10822165" y="1907296"/>
                  <a:pt x="10813346" y="2054156"/>
                  <a:pt x="10820400" y="2304288"/>
                </a:cubicBezTo>
                <a:cubicBezTo>
                  <a:pt x="10827454" y="2554420"/>
                  <a:pt x="10803263" y="2788498"/>
                  <a:pt x="10820400" y="3099816"/>
                </a:cubicBezTo>
                <a:cubicBezTo>
                  <a:pt x="10837537" y="3411134"/>
                  <a:pt x="10848528" y="3500998"/>
                  <a:pt x="10820400" y="3730752"/>
                </a:cubicBezTo>
                <a:cubicBezTo>
                  <a:pt x="10792272" y="3960506"/>
                  <a:pt x="10805839" y="4106716"/>
                  <a:pt x="10820400" y="4471416"/>
                </a:cubicBezTo>
                <a:cubicBezTo>
                  <a:pt x="10834961" y="4836116"/>
                  <a:pt x="10868323" y="5086633"/>
                  <a:pt x="10820400" y="5486400"/>
                </a:cubicBezTo>
                <a:cubicBezTo>
                  <a:pt x="10707051" y="5487979"/>
                  <a:pt x="10637583" y="5499362"/>
                  <a:pt x="10468737" y="5486400"/>
                </a:cubicBezTo>
                <a:cubicBezTo>
                  <a:pt x="10299891" y="5473438"/>
                  <a:pt x="9869944" y="5461207"/>
                  <a:pt x="9576054" y="5486400"/>
                </a:cubicBezTo>
                <a:cubicBezTo>
                  <a:pt x="9282164" y="5511593"/>
                  <a:pt x="9114018" y="5454224"/>
                  <a:pt x="8791575" y="5486400"/>
                </a:cubicBezTo>
                <a:cubicBezTo>
                  <a:pt x="8469132" y="5518576"/>
                  <a:pt x="8198348" y="5469523"/>
                  <a:pt x="8007096" y="5486400"/>
                </a:cubicBezTo>
                <a:cubicBezTo>
                  <a:pt x="7815844" y="5503277"/>
                  <a:pt x="7631717" y="5485439"/>
                  <a:pt x="7330821" y="5486400"/>
                </a:cubicBezTo>
                <a:cubicBezTo>
                  <a:pt x="7029925" y="5487361"/>
                  <a:pt x="6971903" y="5480136"/>
                  <a:pt x="6762750" y="5486400"/>
                </a:cubicBezTo>
                <a:cubicBezTo>
                  <a:pt x="6553597" y="5492664"/>
                  <a:pt x="6283641" y="5511187"/>
                  <a:pt x="6086475" y="5486400"/>
                </a:cubicBezTo>
                <a:cubicBezTo>
                  <a:pt x="5889310" y="5461613"/>
                  <a:pt x="5667185" y="5512225"/>
                  <a:pt x="5301996" y="5486400"/>
                </a:cubicBezTo>
                <a:cubicBezTo>
                  <a:pt x="4936807" y="5460575"/>
                  <a:pt x="5056648" y="5486555"/>
                  <a:pt x="4950333" y="5486400"/>
                </a:cubicBezTo>
                <a:cubicBezTo>
                  <a:pt x="4844018" y="5486245"/>
                  <a:pt x="4545515" y="5484752"/>
                  <a:pt x="4165854" y="5486400"/>
                </a:cubicBezTo>
                <a:cubicBezTo>
                  <a:pt x="3786193" y="5488048"/>
                  <a:pt x="3732151" y="5489496"/>
                  <a:pt x="3489579" y="5486400"/>
                </a:cubicBezTo>
                <a:cubicBezTo>
                  <a:pt x="3247007" y="5483304"/>
                  <a:pt x="3075405" y="5478805"/>
                  <a:pt x="2921508" y="5486400"/>
                </a:cubicBezTo>
                <a:cubicBezTo>
                  <a:pt x="2767611" y="5493995"/>
                  <a:pt x="2295377" y="5517833"/>
                  <a:pt x="2028825" y="5486400"/>
                </a:cubicBezTo>
                <a:cubicBezTo>
                  <a:pt x="1762273" y="5454967"/>
                  <a:pt x="1750949" y="5488149"/>
                  <a:pt x="1568958" y="5486400"/>
                </a:cubicBezTo>
                <a:cubicBezTo>
                  <a:pt x="1386967" y="5484651"/>
                  <a:pt x="1318027" y="5492364"/>
                  <a:pt x="1217295" y="5486400"/>
                </a:cubicBezTo>
                <a:cubicBezTo>
                  <a:pt x="1116563" y="5480436"/>
                  <a:pt x="947507" y="5473816"/>
                  <a:pt x="865632" y="5486400"/>
                </a:cubicBezTo>
                <a:cubicBezTo>
                  <a:pt x="783757" y="5498984"/>
                  <a:pt x="360679" y="5490984"/>
                  <a:pt x="0" y="5486400"/>
                </a:cubicBezTo>
                <a:cubicBezTo>
                  <a:pt x="6051" y="5308794"/>
                  <a:pt x="27690" y="5184214"/>
                  <a:pt x="0" y="4910328"/>
                </a:cubicBezTo>
                <a:cubicBezTo>
                  <a:pt x="-27690" y="4636442"/>
                  <a:pt x="-3212" y="4594482"/>
                  <a:pt x="0" y="4279392"/>
                </a:cubicBezTo>
                <a:cubicBezTo>
                  <a:pt x="3212" y="3964302"/>
                  <a:pt x="-218" y="3838552"/>
                  <a:pt x="0" y="3648456"/>
                </a:cubicBezTo>
                <a:cubicBezTo>
                  <a:pt x="218" y="3458360"/>
                  <a:pt x="-13086" y="3257320"/>
                  <a:pt x="0" y="3127248"/>
                </a:cubicBezTo>
                <a:cubicBezTo>
                  <a:pt x="13086" y="2997176"/>
                  <a:pt x="-25433" y="2757423"/>
                  <a:pt x="0" y="2606040"/>
                </a:cubicBezTo>
                <a:cubicBezTo>
                  <a:pt x="25433" y="2454657"/>
                  <a:pt x="-173" y="2257800"/>
                  <a:pt x="0" y="2084832"/>
                </a:cubicBezTo>
                <a:cubicBezTo>
                  <a:pt x="173" y="1911864"/>
                  <a:pt x="30792" y="1579813"/>
                  <a:pt x="0" y="1344168"/>
                </a:cubicBezTo>
                <a:cubicBezTo>
                  <a:pt x="-30792" y="1108523"/>
                  <a:pt x="-6611" y="955039"/>
                  <a:pt x="0" y="768096"/>
                </a:cubicBezTo>
                <a:cubicBezTo>
                  <a:pt x="6611" y="581153"/>
                  <a:pt x="18753" y="270944"/>
                  <a:pt x="0" y="0"/>
                </a:cubicBezTo>
                <a:close/>
              </a:path>
            </a:pathLst>
          </a:custGeom>
          <a:ln>
            <a:solidFill>
              <a:srgbClr val="7B868E"/>
            </a:solidFill>
            <a:extLst>
              <a:ext uri="{C807C97D-BFC1-408E-A445-0C87EB9F89A2}">
                <ask:lineSketchStyleProps xmlns:ask="http://schemas.microsoft.com/office/drawing/2018/sketchyshapes" sd="2915642830">
                  <ask:type>
                    <ask:lineSketchFreehand/>
                  </ask:type>
                </ask:lineSketchStyleProps>
              </a:ext>
            </a:extLst>
          </a:ln>
        </p:spPr>
        <p:txBody>
          <a:bodyPr/>
          <a:lstStyle>
            <a:lvl1pPr>
              <a:defRPr>
                <a:solidFill>
                  <a:schemeClr val="tx1"/>
                </a:solidFill>
                <a:latin typeface="+mj-lt"/>
              </a:defRPr>
            </a:lvl1pPr>
          </a:lstStyle>
          <a:p>
            <a:r>
              <a:rPr lang="en-US" dirty="0"/>
              <a:t>Click to add an image here.</a:t>
            </a:r>
          </a:p>
        </p:txBody>
      </p:sp>
    </p:spTree>
    <p:extLst>
      <p:ext uri="{BB962C8B-B14F-4D97-AF65-F5344CB8AC3E}">
        <p14:creationId xmlns:p14="http://schemas.microsoft.com/office/powerpoint/2010/main" val="107631365"/>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2D7D45-526D-4013-A310-0345723B29D0}"/>
              </a:ext>
            </a:extLst>
          </p:cNvPr>
          <p:cNvSpPr>
            <a:spLocks noGrp="1"/>
          </p:cNvSpPr>
          <p:nvPr>
            <p:ph type="title" hasCustomPrompt="1"/>
          </p:nvPr>
        </p:nvSpPr>
        <p:spPr/>
        <p:txBody>
          <a:bodyPr/>
          <a:lstStyle/>
          <a:p>
            <a:r>
              <a:rPr lang="en-US" dirty="0"/>
              <a:t>The Headline Goes Here</a:t>
            </a:r>
          </a:p>
        </p:txBody>
      </p:sp>
      <p:sp>
        <p:nvSpPr>
          <p:cNvPr id="3" name="Slide Number Placeholder 2">
            <a:extLst>
              <a:ext uri="{FF2B5EF4-FFF2-40B4-BE49-F238E27FC236}">
                <a16:creationId xmlns:a16="http://schemas.microsoft.com/office/drawing/2014/main" id="{AEC59FBA-1F18-4662-9308-07EB604DF35A}"/>
              </a:ext>
            </a:extLst>
          </p:cNvPr>
          <p:cNvSpPr>
            <a:spLocks noGrp="1"/>
          </p:cNvSpPr>
          <p:nvPr>
            <p:ph type="sldNum" sz="quarter" idx="10"/>
          </p:nvPr>
        </p:nvSpPr>
        <p:spPr/>
        <p:txBody>
          <a:bodyPr/>
          <a:lstStyle/>
          <a:p>
            <a:r>
              <a:rPr lang="en-US" b="1"/>
              <a:t>© </a:t>
            </a:r>
            <a:r>
              <a:rPr lang="en-US"/>
              <a:t>Roundstone Insurance  |  </a:t>
            </a:r>
            <a:fld id="{2F9EC209-50F4-4D97-90CB-E0EEF683E8C2}" type="slidenum">
              <a:rPr lang="en-US" smtClean="0"/>
              <a:pPr/>
              <a:t>‹#›</a:t>
            </a:fld>
            <a:endParaRPr lang="en-US" dirty="0"/>
          </a:p>
        </p:txBody>
      </p:sp>
      <p:sp>
        <p:nvSpPr>
          <p:cNvPr id="6" name="Table Placeholder 5">
            <a:extLst>
              <a:ext uri="{FF2B5EF4-FFF2-40B4-BE49-F238E27FC236}">
                <a16:creationId xmlns:a16="http://schemas.microsoft.com/office/drawing/2014/main" id="{9D24648C-F96C-4028-824A-7CE8014A0312}"/>
              </a:ext>
            </a:extLst>
          </p:cNvPr>
          <p:cNvSpPr>
            <a:spLocks noGrp="1"/>
          </p:cNvSpPr>
          <p:nvPr>
            <p:ph type="tbl" sz="quarter" idx="13" hasCustomPrompt="1"/>
          </p:nvPr>
        </p:nvSpPr>
        <p:spPr>
          <a:xfrm>
            <a:off x="582192" y="1514475"/>
            <a:ext cx="10922000" cy="4649788"/>
          </a:xfrm>
        </p:spPr>
        <p:txBody>
          <a:bodyPr/>
          <a:lstStyle>
            <a:lvl1pPr>
              <a:defRPr/>
            </a:lvl1pPr>
          </a:lstStyle>
          <a:p>
            <a:r>
              <a:rPr lang="en-US" dirty="0"/>
              <a:t>Click to add a table here.</a:t>
            </a:r>
          </a:p>
        </p:txBody>
      </p:sp>
    </p:spTree>
    <p:extLst>
      <p:ext uri="{BB962C8B-B14F-4D97-AF65-F5344CB8AC3E}">
        <p14:creationId xmlns:p14="http://schemas.microsoft.com/office/powerpoint/2010/main" val="3476841486"/>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77277564-4AC4-41F2-9798-0AC1A67BBB83}"/>
              </a:ext>
            </a:extLst>
          </p:cNvPr>
          <p:cNvSpPr/>
          <p:nvPr userDrawn="1"/>
        </p:nvSpPr>
        <p:spPr>
          <a:xfrm>
            <a:off x="11169445" y="3279058"/>
            <a:ext cx="3126658" cy="3126658"/>
          </a:xfrm>
          <a:prstGeom prst="ellipse">
            <a:avLst/>
          </a:prstGeom>
          <a:solidFill>
            <a:srgbClr val="EBEBEB">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23">
            <a:extLst>
              <a:ext uri="{FF2B5EF4-FFF2-40B4-BE49-F238E27FC236}">
                <a16:creationId xmlns:a16="http://schemas.microsoft.com/office/drawing/2014/main" id="{29255779-6E32-4198-8F17-FBD4DC1B399B}"/>
              </a:ext>
            </a:extLst>
          </p:cNvPr>
          <p:cNvSpPr txBox="1">
            <a:spLocks/>
          </p:cNvSpPr>
          <p:nvPr userDrawn="1"/>
        </p:nvSpPr>
        <p:spPr>
          <a:xfrm>
            <a:off x="5590335" y="2806437"/>
            <a:ext cx="5908675" cy="540877"/>
          </a:xfrm>
          <a:prstGeom prst="rect">
            <a:avLst/>
          </a:prstGeom>
        </p:spPr>
        <p:txBody>
          <a:bodyPr/>
          <a:lstStyle>
            <a:lvl1pPr marL="0" indent="0" algn="r" defTabSz="914400" rtl="0" eaLnBrk="1" latinLnBrk="0" hangingPunct="1">
              <a:lnSpc>
                <a:spcPct val="90000"/>
              </a:lnSpc>
              <a:spcBef>
                <a:spcPts val="1000"/>
              </a:spcBef>
              <a:buFont typeface="Arial" panose="020B0604020202020204" pitchFamily="34" charset="0"/>
              <a:buNone/>
              <a:defRPr sz="4000" kern="1200">
                <a:solidFill>
                  <a:schemeClr val="bg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bg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bg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Headline Goes Here</a:t>
            </a:r>
            <a:endParaRPr lang="en-US" dirty="0"/>
          </a:p>
        </p:txBody>
      </p:sp>
      <p:sp>
        <p:nvSpPr>
          <p:cNvPr id="13" name="Oval 12">
            <a:extLst>
              <a:ext uri="{FF2B5EF4-FFF2-40B4-BE49-F238E27FC236}">
                <a16:creationId xmlns:a16="http://schemas.microsoft.com/office/drawing/2014/main" id="{B4FCC316-38B0-46B3-A1FF-200F84C18687}"/>
              </a:ext>
            </a:extLst>
          </p:cNvPr>
          <p:cNvSpPr/>
          <p:nvPr userDrawn="1"/>
        </p:nvSpPr>
        <p:spPr>
          <a:xfrm>
            <a:off x="8370345" y="1513546"/>
            <a:ext cx="3126658" cy="3126658"/>
          </a:xfrm>
          <a:prstGeom prst="ellipse">
            <a:avLst/>
          </a:prstGeom>
          <a:solidFill>
            <a:srgbClr val="EBEBEB">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5FF1FD70-2292-4FAA-9E95-8B0FC9DFCF1E}"/>
              </a:ext>
            </a:extLst>
          </p:cNvPr>
          <p:cNvSpPr/>
          <p:nvPr userDrawn="1"/>
        </p:nvSpPr>
        <p:spPr>
          <a:xfrm>
            <a:off x="11497003" y="1680385"/>
            <a:ext cx="1023177" cy="1023177"/>
          </a:xfrm>
          <a:prstGeom prst="ellipse">
            <a:avLst/>
          </a:prstGeom>
          <a:solidFill>
            <a:srgbClr val="EBEBEB">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lide Number Placeholder 14">
            <a:extLst>
              <a:ext uri="{FF2B5EF4-FFF2-40B4-BE49-F238E27FC236}">
                <a16:creationId xmlns:a16="http://schemas.microsoft.com/office/drawing/2014/main" id="{DC23E609-0008-49D3-9056-69D0AD8776D8}"/>
              </a:ext>
            </a:extLst>
          </p:cNvPr>
          <p:cNvSpPr>
            <a:spLocks noGrp="1"/>
          </p:cNvSpPr>
          <p:nvPr>
            <p:ph type="sldNum" sz="quarter" idx="4"/>
          </p:nvPr>
        </p:nvSpPr>
        <p:spPr>
          <a:xfrm>
            <a:off x="9301320" y="6355227"/>
            <a:ext cx="2743200" cy="365125"/>
          </a:xfrm>
          <a:prstGeom prst="rect">
            <a:avLst/>
          </a:prstGeom>
        </p:spPr>
        <p:txBody>
          <a:bodyPr vert="horz" lIns="91440" tIns="45720" rIns="91440" bIns="45720" rtlCol="0" anchor="ctr"/>
          <a:lstStyle>
            <a:lvl1pPr algn="r">
              <a:defRPr sz="1200">
                <a:solidFill>
                  <a:schemeClr val="tx1"/>
                </a:solidFill>
                <a:latin typeface="+mn-lt"/>
              </a:defRPr>
            </a:lvl1pPr>
          </a:lstStyle>
          <a:p>
            <a:r>
              <a:rPr lang="en-US" b="1" dirty="0"/>
              <a:t>© </a:t>
            </a:r>
            <a:r>
              <a:rPr lang="en-US" dirty="0"/>
              <a:t>Roundstone Insurance  |  </a:t>
            </a:r>
            <a:fld id="{2F9EC209-50F4-4D97-90CB-E0EEF683E8C2}" type="slidenum">
              <a:rPr lang="en-US" smtClean="0"/>
              <a:pPr/>
              <a:t>‹#›</a:t>
            </a:fld>
            <a:endParaRPr lang="en-US" dirty="0"/>
          </a:p>
        </p:txBody>
      </p:sp>
      <p:sp>
        <p:nvSpPr>
          <p:cNvPr id="16" name="Title Placeholder 15">
            <a:extLst>
              <a:ext uri="{FF2B5EF4-FFF2-40B4-BE49-F238E27FC236}">
                <a16:creationId xmlns:a16="http://schemas.microsoft.com/office/drawing/2014/main" id="{66C971BA-6AB9-49B8-A095-1B63473B2F44}"/>
              </a:ext>
            </a:extLst>
          </p:cNvPr>
          <p:cNvSpPr>
            <a:spLocks noGrp="1"/>
          </p:cNvSpPr>
          <p:nvPr>
            <p:ph type="title"/>
          </p:nvPr>
        </p:nvSpPr>
        <p:spPr>
          <a:xfrm>
            <a:off x="583003" y="606851"/>
            <a:ext cx="10921189" cy="656853"/>
          </a:xfrm>
          <a:prstGeom prst="rect">
            <a:avLst/>
          </a:prstGeom>
        </p:spPr>
        <p:txBody>
          <a:bodyPr vert="horz" lIns="91440" tIns="45720" rIns="91440" bIns="45720" rtlCol="0" anchor="ctr">
            <a:noAutofit/>
          </a:bodyPr>
          <a:lstStyle/>
          <a:p>
            <a:r>
              <a:rPr lang="en-US" dirty="0"/>
              <a:t>The Headline Goes Here</a:t>
            </a:r>
          </a:p>
        </p:txBody>
      </p:sp>
      <p:sp>
        <p:nvSpPr>
          <p:cNvPr id="17" name="Text Placeholder 16">
            <a:extLst>
              <a:ext uri="{FF2B5EF4-FFF2-40B4-BE49-F238E27FC236}">
                <a16:creationId xmlns:a16="http://schemas.microsoft.com/office/drawing/2014/main" id="{B2C9D5F0-709E-4F69-8A02-47A687175D1D}"/>
              </a:ext>
            </a:extLst>
          </p:cNvPr>
          <p:cNvSpPr>
            <a:spLocks noGrp="1"/>
          </p:cNvSpPr>
          <p:nvPr>
            <p:ph type="body" idx="1"/>
          </p:nvPr>
        </p:nvSpPr>
        <p:spPr>
          <a:xfrm>
            <a:off x="583003" y="1514405"/>
            <a:ext cx="10921189" cy="4657796"/>
          </a:xfrm>
          <a:prstGeom prst="rect">
            <a:avLst/>
          </a:prstGeom>
        </p:spPr>
        <p:txBody>
          <a:bodyPr vert="horz" lIns="91440" tIns="45720" rIns="91440" bIns="45720" rtlCol="0">
            <a:normAutofit/>
          </a:bodyPr>
          <a:lstStyle/>
          <a:p>
            <a:pPr lvl="0"/>
            <a:r>
              <a:rPr lang="en-US" dirty="0"/>
              <a:t>Click here to add text.</a:t>
            </a:r>
          </a:p>
        </p:txBody>
      </p:sp>
    </p:spTree>
    <p:extLst>
      <p:ext uri="{BB962C8B-B14F-4D97-AF65-F5344CB8AC3E}">
        <p14:creationId xmlns:p14="http://schemas.microsoft.com/office/powerpoint/2010/main" val="2566221309"/>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2" r:id="rId3"/>
    <p:sldLayoutId id="2147483664" r:id="rId4"/>
    <p:sldLayoutId id="2147483661" r:id="rId5"/>
    <p:sldLayoutId id="2147483694" r:id="rId6"/>
    <p:sldLayoutId id="2147483692" r:id="rId7"/>
    <p:sldLayoutId id="2147483676" r:id="rId8"/>
    <p:sldLayoutId id="2147483679" r:id="rId9"/>
    <p:sldLayoutId id="2147483678" r:id="rId10"/>
    <p:sldLayoutId id="2147483680" r:id="rId11"/>
    <p:sldLayoutId id="2147483688" r:id="rId12"/>
    <p:sldLayoutId id="2147483691" r:id="rId13"/>
    <p:sldLayoutId id="2147483696" r:id="rId14"/>
  </p:sldLayoutIdLst>
  <p:transition spd="med">
    <p:fade/>
  </p:transition>
  <p:hf hdr="0" ftr="0" dt="0"/>
  <p:txStyles>
    <p:titleStyle>
      <a:lvl1pPr algn="l" defTabSz="914400"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rgbClr val="7B868E"/>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7B868E"/>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7B868E"/>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7B868E"/>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7B868E"/>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4.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32.png"/><Relationship Id="rId7" Type="http://schemas.openxmlformats.org/officeDocument/2006/relationships/image" Target="../media/image36.svg"/><Relationship Id="rId2" Type="http://schemas.openxmlformats.org/officeDocument/2006/relationships/image" Target="../media/image31.jpeg"/><Relationship Id="rId1" Type="http://schemas.openxmlformats.org/officeDocument/2006/relationships/slideLayout" Target="../slideLayouts/slideLayout6.xml"/><Relationship Id="rId6" Type="http://schemas.openxmlformats.org/officeDocument/2006/relationships/image" Target="../media/image35.png"/><Relationship Id="rId5" Type="http://schemas.openxmlformats.org/officeDocument/2006/relationships/image" Target="../media/image34.jpeg"/><Relationship Id="rId10" Type="http://schemas.openxmlformats.org/officeDocument/2006/relationships/image" Target="../media/image39.svg"/><Relationship Id="rId4" Type="http://schemas.openxmlformats.org/officeDocument/2006/relationships/image" Target="../media/image33.svg"/><Relationship Id="rId9" Type="http://schemas.openxmlformats.org/officeDocument/2006/relationships/image" Target="../media/image38.png"/></Relationships>
</file>

<file path=ppt/slides/_rels/slide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40.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C3050E7-42DD-39BC-DD5E-F8168345CF1E}"/>
              </a:ext>
            </a:extLst>
          </p:cNvPr>
          <p:cNvSpPr/>
          <p:nvPr/>
        </p:nvSpPr>
        <p:spPr>
          <a:xfrm>
            <a:off x="0" y="0"/>
            <a:ext cx="6096000" cy="68580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28027B2B-F3D7-37E1-166D-4F2620C41B08}"/>
              </a:ext>
            </a:extLst>
          </p:cNvPr>
          <p:cNvSpPr/>
          <p:nvPr/>
        </p:nvSpPr>
        <p:spPr>
          <a:xfrm>
            <a:off x="6096000" y="0"/>
            <a:ext cx="6096000" cy="6858000"/>
          </a:xfrm>
          <a:prstGeom prst="rect">
            <a:avLst/>
          </a:prstGeom>
          <a:solidFill>
            <a:srgbClr val="EBEBE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black and white dotted background&#10;&#10;Description automatically generated">
            <a:extLst>
              <a:ext uri="{FF2B5EF4-FFF2-40B4-BE49-F238E27FC236}">
                <a16:creationId xmlns:a16="http://schemas.microsoft.com/office/drawing/2014/main" id="{F8D9B870-7764-938B-1F44-D80BB62A5EBF}"/>
              </a:ext>
            </a:extLst>
          </p:cNvPr>
          <p:cNvPicPr>
            <a:picLocks noChangeAspect="1"/>
          </p:cNvPicPr>
          <p:nvPr/>
        </p:nvPicPr>
        <p:blipFill rotWithShape="1">
          <a:blip r:embed="rId2">
            <a:extLst>
              <a:ext uri="{28A0092B-C50C-407E-A947-70E740481C1C}">
                <a14:useLocalDpi xmlns:a14="http://schemas.microsoft.com/office/drawing/2010/main" val="0"/>
              </a:ext>
            </a:extLst>
          </a:blip>
          <a:srcRect l="1" r="1"/>
          <a:stretch/>
        </p:blipFill>
        <p:spPr>
          <a:xfrm>
            <a:off x="-1" y="0"/>
            <a:ext cx="12192001" cy="6858000"/>
          </a:xfrm>
          <a:prstGeom prst="rect">
            <a:avLst/>
          </a:prstGeom>
        </p:spPr>
      </p:pic>
      <p:pic>
        <p:nvPicPr>
          <p:cNvPr id="19" name="Picture 18" descr="A black and white sign with white letters&#10;&#10;Description automatically generated">
            <a:extLst>
              <a:ext uri="{FF2B5EF4-FFF2-40B4-BE49-F238E27FC236}">
                <a16:creationId xmlns:a16="http://schemas.microsoft.com/office/drawing/2014/main" id="{EBAAD29D-B66F-F8BB-D8D3-BFB2CE6493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3000" y="483446"/>
            <a:ext cx="2599119" cy="450725"/>
          </a:xfrm>
          <a:prstGeom prst="rect">
            <a:avLst/>
          </a:prstGeom>
        </p:spPr>
      </p:pic>
      <p:grpSp>
        <p:nvGrpSpPr>
          <p:cNvPr id="38" name="Group 37">
            <a:extLst>
              <a:ext uri="{FF2B5EF4-FFF2-40B4-BE49-F238E27FC236}">
                <a16:creationId xmlns:a16="http://schemas.microsoft.com/office/drawing/2014/main" id="{4B8A2BAB-626B-D374-30D8-B26D5D12EE42}"/>
              </a:ext>
            </a:extLst>
          </p:cNvPr>
          <p:cNvGrpSpPr/>
          <p:nvPr/>
        </p:nvGrpSpPr>
        <p:grpSpPr>
          <a:xfrm>
            <a:off x="463030" y="2412552"/>
            <a:ext cx="5272239" cy="3992438"/>
            <a:chOff x="463030" y="1422926"/>
            <a:chExt cx="5272239" cy="3992438"/>
          </a:xfrm>
        </p:grpSpPr>
        <p:sp>
          <p:nvSpPr>
            <p:cNvPr id="20" name="TextBox 19">
              <a:extLst>
                <a:ext uri="{FF2B5EF4-FFF2-40B4-BE49-F238E27FC236}">
                  <a16:creationId xmlns:a16="http://schemas.microsoft.com/office/drawing/2014/main" id="{57776DCD-FEF9-30C1-A03C-37976FAF8A46}"/>
                </a:ext>
              </a:extLst>
            </p:cNvPr>
            <p:cNvSpPr txBox="1"/>
            <p:nvPr/>
          </p:nvSpPr>
          <p:spPr>
            <a:xfrm>
              <a:off x="463031" y="1422926"/>
              <a:ext cx="3698448" cy="369332"/>
            </a:xfrm>
            <a:prstGeom prst="rect">
              <a:avLst/>
            </a:prstGeom>
            <a:noFill/>
          </p:spPr>
          <p:txBody>
            <a:bodyPr wrap="none" rtlCol="0">
              <a:spAutoFit/>
            </a:bodyPr>
            <a:lstStyle/>
            <a:p>
              <a:r>
                <a:rPr lang="en-US" dirty="0">
                  <a:solidFill>
                    <a:schemeClr val="accent2"/>
                  </a:solidFill>
                </a:rPr>
                <a:t>THE DISTRIBUTION EXPLAINED</a:t>
              </a:r>
            </a:p>
          </p:txBody>
        </p:sp>
        <p:sp>
          <p:nvSpPr>
            <p:cNvPr id="23" name="TextBox 22">
              <a:extLst>
                <a:ext uri="{FF2B5EF4-FFF2-40B4-BE49-F238E27FC236}">
                  <a16:creationId xmlns:a16="http://schemas.microsoft.com/office/drawing/2014/main" id="{FB150CF9-9F26-8A1D-1C1A-49BAD6065C5B}"/>
                </a:ext>
              </a:extLst>
            </p:cNvPr>
            <p:cNvSpPr txBox="1"/>
            <p:nvPr/>
          </p:nvSpPr>
          <p:spPr>
            <a:xfrm>
              <a:off x="463030" y="2245265"/>
              <a:ext cx="5272239" cy="3170099"/>
            </a:xfrm>
            <a:prstGeom prst="rect">
              <a:avLst/>
            </a:prstGeom>
            <a:noFill/>
          </p:spPr>
          <p:txBody>
            <a:bodyPr wrap="square" rtlCol="0">
              <a:spAutoFit/>
            </a:bodyPr>
            <a:lstStyle/>
            <a:p>
              <a:r>
                <a:rPr lang="en-US" sz="4000" dirty="0">
                  <a:solidFill>
                    <a:schemeClr val="bg1"/>
                  </a:solidFill>
                  <a:latin typeface="+mj-lt"/>
                </a:rPr>
                <a:t>How Roundstone Has Delivered $91.8 Million in Surplus Back to Employer Clients</a:t>
              </a:r>
            </a:p>
          </p:txBody>
        </p:sp>
      </p:grpSp>
      <p:sp>
        <p:nvSpPr>
          <p:cNvPr id="24" name="Oval 23">
            <a:extLst>
              <a:ext uri="{FF2B5EF4-FFF2-40B4-BE49-F238E27FC236}">
                <a16:creationId xmlns:a16="http://schemas.microsoft.com/office/drawing/2014/main" id="{429E2E3E-DDD5-EAE9-D4F6-03788A02673F}"/>
              </a:ext>
            </a:extLst>
          </p:cNvPr>
          <p:cNvSpPr/>
          <p:nvPr/>
        </p:nvSpPr>
        <p:spPr>
          <a:xfrm>
            <a:off x="6890536" y="764007"/>
            <a:ext cx="1434517" cy="1434517"/>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125A9347-7370-33EC-FDFB-443FEEE145F5}"/>
              </a:ext>
            </a:extLst>
          </p:cNvPr>
          <p:cNvSpPr/>
          <p:nvPr/>
        </p:nvSpPr>
        <p:spPr>
          <a:xfrm>
            <a:off x="6891928" y="4659474"/>
            <a:ext cx="1434517" cy="1434517"/>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2288E745-35AB-9C8C-4E74-AB88F611E11B}"/>
              </a:ext>
            </a:extLst>
          </p:cNvPr>
          <p:cNvSpPr/>
          <p:nvPr/>
        </p:nvSpPr>
        <p:spPr>
          <a:xfrm>
            <a:off x="6890536" y="2711740"/>
            <a:ext cx="1434517" cy="1434517"/>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BFE8A3C1-E541-5C1A-48CB-0E2D8F6CF8D6}"/>
              </a:ext>
            </a:extLst>
          </p:cNvPr>
          <p:cNvSpPr txBox="1"/>
          <p:nvPr/>
        </p:nvSpPr>
        <p:spPr>
          <a:xfrm>
            <a:off x="8778053" y="1081155"/>
            <a:ext cx="2151423" cy="800219"/>
          </a:xfrm>
          <a:prstGeom prst="rect">
            <a:avLst/>
          </a:prstGeom>
          <a:noFill/>
        </p:spPr>
        <p:txBody>
          <a:bodyPr wrap="none" rtlCol="0">
            <a:spAutoFit/>
          </a:bodyPr>
          <a:lstStyle/>
          <a:p>
            <a:r>
              <a:rPr lang="en-US" dirty="0">
                <a:latin typeface="+mj-lt"/>
              </a:rPr>
              <a:t>Mike Schroeder</a:t>
            </a:r>
          </a:p>
          <a:p>
            <a:r>
              <a:rPr lang="en-US" sz="1400" dirty="0"/>
              <a:t>Founder and President </a:t>
            </a:r>
          </a:p>
          <a:p>
            <a:r>
              <a:rPr lang="en-US" sz="1400" dirty="0"/>
              <a:t>at Roundstone</a:t>
            </a:r>
          </a:p>
        </p:txBody>
      </p:sp>
      <p:sp>
        <p:nvSpPr>
          <p:cNvPr id="29" name="TextBox 28">
            <a:extLst>
              <a:ext uri="{FF2B5EF4-FFF2-40B4-BE49-F238E27FC236}">
                <a16:creationId xmlns:a16="http://schemas.microsoft.com/office/drawing/2014/main" id="{95591FFD-27EA-8B70-198A-F01B3158E955}"/>
              </a:ext>
            </a:extLst>
          </p:cNvPr>
          <p:cNvSpPr txBox="1"/>
          <p:nvPr/>
        </p:nvSpPr>
        <p:spPr>
          <a:xfrm>
            <a:off x="8778053" y="3030095"/>
            <a:ext cx="2020894" cy="800219"/>
          </a:xfrm>
          <a:prstGeom prst="rect">
            <a:avLst/>
          </a:prstGeom>
          <a:noFill/>
        </p:spPr>
        <p:txBody>
          <a:bodyPr wrap="square" rtlCol="0">
            <a:spAutoFit/>
          </a:bodyPr>
          <a:lstStyle/>
          <a:p>
            <a:r>
              <a:rPr lang="en-US" dirty="0">
                <a:latin typeface="+mj-lt"/>
              </a:rPr>
              <a:t>Rob Hamilton</a:t>
            </a:r>
          </a:p>
          <a:p>
            <a:r>
              <a:rPr lang="en-US" sz="1400" dirty="0"/>
              <a:t>Executive VP of Sales</a:t>
            </a:r>
          </a:p>
          <a:p>
            <a:r>
              <a:rPr lang="en-US" sz="1400" dirty="0"/>
              <a:t>at Roundstone</a:t>
            </a:r>
          </a:p>
        </p:txBody>
      </p:sp>
      <p:sp>
        <p:nvSpPr>
          <p:cNvPr id="30" name="TextBox 29">
            <a:extLst>
              <a:ext uri="{FF2B5EF4-FFF2-40B4-BE49-F238E27FC236}">
                <a16:creationId xmlns:a16="http://schemas.microsoft.com/office/drawing/2014/main" id="{80E1C5CB-889E-22C1-D725-8DEE9D44AA14}"/>
              </a:ext>
            </a:extLst>
          </p:cNvPr>
          <p:cNvSpPr txBox="1"/>
          <p:nvPr/>
        </p:nvSpPr>
        <p:spPr>
          <a:xfrm>
            <a:off x="8778053" y="4976627"/>
            <a:ext cx="2619409" cy="800219"/>
          </a:xfrm>
          <a:prstGeom prst="rect">
            <a:avLst/>
          </a:prstGeom>
          <a:noFill/>
        </p:spPr>
        <p:txBody>
          <a:bodyPr wrap="square" rtlCol="0">
            <a:spAutoFit/>
          </a:bodyPr>
          <a:lstStyle/>
          <a:p>
            <a:r>
              <a:rPr lang="en-US" dirty="0">
                <a:latin typeface="+mj-lt"/>
              </a:rPr>
              <a:t>Jonathan McCorkle</a:t>
            </a:r>
          </a:p>
          <a:p>
            <a:r>
              <a:rPr lang="en-US" sz="1400" dirty="0"/>
              <a:t>Chief Financial Officer</a:t>
            </a:r>
          </a:p>
          <a:p>
            <a:r>
              <a:rPr lang="en-US" sz="1400" dirty="0"/>
              <a:t>at Roundstone</a:t>
            </a:r>
          </a:p>
        </p:txBody>
      </p:sp>
      <p:pic>
        <p:nvPicPr>
          <p:cNvPr id="35" name="Picture 34" descr="A person in a suit and tie&#10;&#10;Description automatically generated">
            <a:extLst>
              <a:ext uri="{FF2B5EF4-FFF2-40B4-BE49-F238E27FC236}">
                <a16:creationId xmlns:a16="http://schemas.microsoft.com/office/drawing/2014/main" id="{F6AAD6F5-345E-664A-A7D2-3C464AAC79A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61142" y="837415"/>
            <a:ext cx="1293304" cy="1293304"/>
          </a:xfrm>
          <a:prstGeom prst="rect">
            <a:avLst/>
          </a:prstGeom>
        </p:spPr>
      </p:pic>
      <p:pic>
        <p:nvPicPr>
          <p:cNvPr id="36" name="Picture 35">
            <a:extLst>
              <a:ext uri="{FF2B5EF4-FFF2-40B4-BE49-F238E27FC236}">
                <a16:creationId xmlns:a16="http://schemas.microsoft.com/office/drawing/2014/main" id="{D685A159-46D8-C298-7DD2-6062669266AC}"/>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6961142" y="2782337"/>
            <a:ext cx="1293304" cy="1293304"/>
          </a:xfrm>
          <a:prstGeom prst="rect">
            <a:avLst/>
          </a:prstGeom>
        </p:spPr>
      </p:pic>
      <p:pic>
        <p:nvPicPr>
          <p:cNvPr id="37" name="Picture 36">
            <a:extLst>
              <a:ext uri="{FF2B5EF4-FFF2-40B4-BE49-F238E27FC236}">
                <a16:creationId xmlns:a16="http://schemas.microsoft.com/office/drawing/2014/main" id="{EF91448E-C6E7-4278-19D1-34B370608CD6}"/>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6961142" y="4730083"/>
            <a:ext cx="1293304" cy="1293304"/>
          </a:xfrm>
          <a:prstGeom prst="rect">
            <a:avLst/>
          </a:prstGeom>
        </p:spPr>
      </p:pic>
    </p:spTree>
    <p:extLst>
      <p:ext uri="{BB962C8B-B14F-4D97-AF65-F5344CB8AC3E}">
        <p14:creationId xmlns:p14="http://schemas.microsoft.com/office/powerpoint/2010/main" val="2924613520"/>
      </p:ext>
    </p:extLst>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CA007F-6CC4-ECDF-AC32-15AA37C1D83A}"/>
              </a:ext>
            </a:extLst>
          </p:cNvPr>
          <p:cNvSpPr>
            <a:spLocks noGrp="1"/>
          </p:cNvSpPr>
          <p:nvPr>
            <p:ph type="title"/>
          </p:nvPr>
        </p:nvSpPr>
        <p:spPr/>
        <p:txBody>
          <a:bodyPr/>
          <a:lstStyle/>
          <a:p>
            <a:r>
              <a:rPr lang="en-US" dirty="0"/>
              <a:t>How’s Our Underwriting Different?</a:t>
            </a:r>
          </a:p>
        </p:txBody>
      </p:sp>
      <p:sp>
        <p:nvSpPr>
          <p:cNvPr id="4" name="Slide Number Placeholder 3">
            <a:extLst>
              <a:ext uri="{FF2B5EF4-FFF2-40B4-BE49-F238E27FC236}">
                <a16:creationId xmlns:a16="http://schemas.microsoft.com/office/drawing/2014/main" id="{8DCC64C7-327E-9B31-5A60-10F05E66A45E}"/>
              </a:ext>
            </a:extLst>
          </p:cNvPr>
          <p:cNvSpPr>
            <a:spLocks noGrp="1"/>
          </p:cNvSpPr>
          <p:nvPr>
            <p:ph type="sldNum" sz="quarter" idx="10"/>
          </p:nvPr>
        </p:nvSpPr>
        <p:spPr/>
        <p:txBody>
          <a:bodyPr/>
          <a:lstStyle/>
          <a:p>
            <a:r>
              <a:rPr lang="en-US" b="1"/>
              <a:t>© </a:t>
            </a:r>
            <a:r>
              <a:rPr lang="en-US"/>
              <a:t>Roundstone Insurance  |  </a:t>
            </a:r>
            <a:fld id="{2F9EC209-50F4-4D97-90CB-E0EEF683E8C2}" type="slidenum">
              <a:rPr lang="en-US" smtClean="0"/>
              <a:pPr/>
              <a:t>10</a:t>
            </a:fld>
            <a:endParaRPr lang="en-US" dirty="0"/>
          </a:p>
        </p:txBody>
      </p:sp>
      <p:sp>
        <p:nvSpPr>
          <p:cNvPr id="11" name="Rectangle 10">
            <a:extLst>
              <a:ext uri="{FF2B5EF4-FFF2-40B4-BE49-F238E27FC236}">
                <a16:creationId xmlns:a16="http://schemas.microsoft.com/office/drawing/2014/main" id="{0B72E58E-5C83-55EC-51CE-C921D99E335B}"/>
              </a:ext>
            </a:extLst>
          </p:cNvPr>
          <p:cNvSpPr/>
          <p:nvPr/>
        </p:nvSpPr>
        <p:spPr>
          <a:xfrm>
            <a:off x="635405" y="1514405"/>
            <a:ext cx="3640397" cy="559293"/>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latin typeface="+mj-lt"/>
              </a:rPr>
              <a:t>REASON 1</a:t>
            </a:r>
          </a:p>
        </p:txBody>
      </p:sp>
      <p:sp>
        <p:nvSpPr>
          <p:cNvPr id="12" name="Rectangle 11">
            <a:extLst>
              <a:ext uri="{FF2B5EF4-FFF2-40B4-BE49-F238E27FC236}">
                <a16:creationId xmlns:a16="http://schemas.microsoft.com/office/drawing/2014/main" id="{DC91DED0-9AE0-18AD-4D76-62A43D427E33}"/>
              </a:ext>
            </a:extLst>
          </p:cNvPr>
          <p:cNvSpPr/>
          <p:nvPr/>
        </p:nvSpPr>
        <p:spPr>
          <a:xfrm>
            <a:off x="4275800" y="1514405"/>
            <a:ext cx="3640397" cy="559293"/>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latin typeface="+mj-lt"/>
              </a:rPr>
              <a:t>REASON 2</a:t>
            </a:r>
          </a:p>
        </p:txBody>
      </p:sp>
      <p:sp>
        <p:nvSpPr>
          <p:cNvPr id="13" name="Rectangle 12">
            <a:extLst>
              <a:ext uri="{FF2B5EF4-FFF2-40B4-BE49-F238E27FC236}">
                <a16:creationId xmlns:a16="http://schemas.microsoft.com/office/drawing/2014/main" id="{708C0A1B-6C4A-8290-BBDA-5C3CC2BA3640}"/>
              </a:ext>
            </a:extLst>
          </p:cNvPr>
          <p:cNvSpPr/>
          <p:nvPr/>
        </p:nvSpPr>
        <p:spPr>
          <a:xfrm>
            <a:off x="7916197" y="1514405"/>
            <a:ext cx="3640397" cy="559293"/>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latin typeface="+mj-lt"/>
              </a:rPr>
              <a:t>REASON 3</a:t>
            </a:r>
          </a:p>
        </p:txBody>
      </p:sp>
      <p:sp>
        <p:nvSpPr>
          <p:cNvPr id="14" name="Rectangle 13">
            <a:extLst>
              <a:ext uri="{FF2B5EF4-FFF2-40B4-BE49-F238E27FC236}">
                <a16:creationId xmlns:a16="http://schemas.microsoft.com/office/drawing/2014/main" id="{7603D9CE-78A5-CC49-F0D8-9E0B6BAF3CEB}"/>
              </a:ext>
            </a:extLst>
          </p:cNvPr>
          <p:cNvSpPr/>
          <p:nvPr/>
        </p:nvSpPr>
        <p:spPr>
          <a:xfrm>
            <a:off x="635404" y="2073698"/>
            <a:ext cx="3640397" cy="4177451"/>
          </a:xfrm>
          <a:prstGeom prst="rect">
            <a:avLst/>
          </a:prstGeom>
          <a:solidFill>
            <a:schemeClr val="accent2">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230188"/>
            <a:endParaRPr lang="en-US" sz="2400" b="1" dirty="0">
              <a:latin typeface="+mj-lt"/>
            </a:endParaRPr>
          </a:p>
          <a:p>
            <a:pPr marL="230188"/>
            <a:r>
              <a:rPr lang="en-US" sz="2000" b="1" dirty="0">
                <a:latin typeface="+mj-lt"/>
              </a:rPr>
              <a:t>We Underwrite to Projected Costs.</a:t>
            </a:r>
          </a:p>
          <a:p>
            <a:pPr marL="230188"/>
            <a:endParaRPr lang="en-US" sz="1200" b="1" dirty="0">
              <a:latin typeface="+mj-lt"/>
            </a:endParaRPr>
          </a:p>
          <a:p>
            <a:pPr marL="461963" indent="-231775">
              <a:buFont typeface="Arial" panose="020B0604020202020204" pitchFamily="34" charset="0"/>
              <a:buChar char="•"/>
            </a:pPr>
            <a:r>
              <a:rPr lang="en-US" sz="2000" dirty="0"/>
              <a:t>This does not include claims we know won’t happen again.</a:t>
            </a:r>
          </a:p>
          <a:p>
            <a:endParaRPr lang="en-US" b="1" dirty="0">
              <a:latin typeface="+mj-lt"/>
            </a:endParaRPr>
          </a:p>
        </p:txBody>
      </p:sp>
      <p:sp>
        <p:nvSpPr>
          <p:cNvPr id="15" name="Rectangle 14">
            <a:extLst>
              <a:ext uri="{FF2B5EF4-FFF2-40B4-BE49-F238E27FC236}">
                <a16:creationId xmlns:a16="http://schemas.microsoft.com/office/drawing/2014/main" id="{478D09A3-9443-6AE6-52B7-8BB41FD1CC4E}"/>
              </a:ext>
            </a:extLst>
          </p:cNvPr>
          <p:cNvSpPr/>
          <p:nvPr/>
        </p:nvSpPr>
        <p:spPr>
          <a:xfrm>
            <a:off x="4275800" y="2073697"/>
            <a:ext cx="3640397" cy="4177451"/>
          </a:xfrm>
          <a:prstGeom prst="rect">
            <a:avLst/>
          </a:prstGeom>
          <a:solidFill>
            <a:schemeClr val="tx1">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230188"/>
            <a:endParaRPr lang="en-US" sz="2400" b="1" dirty="0">
              <a:latin typeface="+mj-lt"/>
            </a:endParaRPr>
          </a:p>
          <a:p>
            <a:pPr marL="230188"/>
            <a:r>
              <a:rPr lang="en-US" sz="2000" b="1" dirty="0">
                <a:latin typeface="+mj-lt"/>
              </a:rPr>
              <a:t>On average, our proposals are 10-15% below the competing renewals.</a:t>
            </a:r>
            <a:endParaRPr lang="en-US" sz="2000" dirty="0"/>
          </a:p>
          <a:p>
            <a:endParaRPr lang="en-US" b="1" dirty="0">
              <a:latin typeface="+mj-lt"/>
            </a:endParaRPr>
          </a:p>
        </p:txBody>
      </p:sp>
      <p:sp>
        <p:nvSpPr>
          <p:cNvPr id="16" name="Rectangle 15">
            <a:extLst>
              <a:ext uri="{FF2B5EF4-FFF2-40B4-BE49-F238E27FC236}">
                <a16:creationId xmlns:a16="http://schemas.microsoft.com/office/drawing/2014/main" id="{3C073617-0D56-7818-1D4C-ACD1C520222B}"/>
              </a:ext>
            </a:extLst>
          </p:cNvPr>
          <p:cNvSpPr/>
          <p:nvPr/>
        </p:nvSpPr>
        <p:spPr>
          <a:xfrm>
            <a:off x="7916195" y="2073697"/>
            <a:ext cx="3640397" cy="4177451"/>
          </a:xfrm>
          <a:prstGeom prst="rect">
            <a:avLst/>
          </a:prstGeom>
          <a:solidFill>
            <a:schemeClr val="accent2">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230188"/>
            <a:endParaRPr lang="en-US" sz="2400" b="1" dirty="0">
              <a:latin typeface="+mj-lt"/>
            </a:endParaRPr>
          </a:p>
          <a:p>
            <a:pPr marL="230188"/>
            <a:r>
              <a:rPr lang="en-US" sz="2000" b="1" dirty="0">
                <a:latin typeface="+mj-lt"/>
              </a:rPr>
              <a:t>Historical average of remaining 3% below expected costs and maintaining a 7% annual captive distribution.</a:t>
            </a:r>
            <a:endParaRPr lang="en-US" sz="2000" dirty="0"/>
          </a:p>
          <a:p>
            <a:endParaRPr lang="en-US" b="1" dirty="0">
              <a:latin typeface="+mj-lt"/>
            </a:endParaRPr>
          </a:p>
        </p:txBody>
      </p:sp>
    </p:spTree>
    <p:extLst>
      <p:ext uri="{BB962C8B-B14F-4D97-AF65-F5344CB8AC3E}">
        <p14:creationId xmlns:p14="http://schemas.microsoft.com/office/powerpoint/2010/main" val="1100935330"/>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4393715"/>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8352714"/>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5297AF-9AA7-185F-037E-A7D5CB888E3D}"/>
            </a:ext>
          </a:extLst>
        </p:cNvPr>
        <p:cNvGrpSpPr/>
        <p:nvPr/>
      </p:nvGrpSpPr>
      <p:grpSpPr>
        <a:xfrm>
          <a:off x="0" y="0"/>
          <a:ext cx="0" cy="0"/>
          <a:chOff x="0" y="0"/>
          <a:chExt cx="0" cy="0"/>
        </a:xfrm>
      </p:grpSpPr>
      <p:sp>
        <p:nvSpPr>
          <p:cNvPr id="18" name="Rectangle 17">
            <a:extLst>
              <a:ext uri="{FF2B5EF4-FFF2-40B4-BE49-F238E27FC236}">
                <a16:creationId xmlns:a16="http://schemas.microsoft.com/office/drawing/2014/main" id="{744839D3-9348-C8B5-D92E-F598E5548689}"/>
              </a:ext>
            </a:extLst>
          </p:cNvPr>
          <p:cNvSpPr/>
          <p:nvPr/>
        </p:nvSpPr>
        <p:spPr>
          <a:xfrm>
            <a:off x="6096000" y="2302927"/>
            <a:ext cx="6096000" cy="4569319"/>
          </a:xfrm>
          <a:prstGeom prst="rect">
            <a:avLst/>
          </a:prstGeom>
          <a:solidFill>
            <a:srgbClr val="A9B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2" name="Rectangle 1">
            <a:extLst>
              <a:ext uri="{FF2B5EF4-FFF2-40B4-BE49-F238E27FC236}">
                <a16:creationId xmlns:a16="http://schemas.microsoft.com/office/drawing/2014/main" id="{65034976-E5BE-0900-9A3A-D68B158D5640}"/>
              </a:ext>
            </a:extLst>
          </p:cNvPr>
          <p:cNvSpPr/>
          <p:nvPr/>
        </p:nvSpPr>
        <p:spPr>
          <a:xfrm>
            <a:off x="0" y="0"/>
            <a:ext cx="6096000" cy="1151467"/>
          </a:xfrm>
          <a:prstGeom prst="rect">
            <a:avLst/>
          </a:prstGeom>
          <a:solidFill>
            <a:srgbClr val="3949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457200" algn="l" defTabSz="914400" rtl="0" eaLnBrk="1" fontAlgn="auto" latinLnBrk="0" hangingPunct="1">
              <a:lnSpc>
                <a:spcPct val="100000"/>
              </a:lnSpc>
              <a:spcBef>
                <a:spcPts val="0"/>
              </a:spcBef>
              <a:spcAft>
                <a:spcPts val="0"/>
              </a:spcAft>
              <a:buClrTx/>
              <a:buSzTx/>
              <a:buFontTx/>
              <a:buNone/>
              <a:tabLst/>
              <a:defRPr/>
            </a:pPr>
            <a:r>
              <a:rPr kumimoji="0" lang="en-US" sz="3500" b="1" i="0" u="none" strike="noStrike" kern="1200" cap="none" spc="0" normalizeH="0" baseline="0" noProof="0">
                <a:ln>
                  <a:noFill/>
                </a:ln>
                <a:solidFill>
                  <a:prstClr val="white"/>
                </a:solidFill>
                <a:effectLst/>
                <a:uLnTx/>
                <a:uFillTx/>
                <a:latin typeface="Arial Black"/>
                <a:ea typeface="+mn-ea"/>
                <a:cs typeface="Arial" panose="020B0604020202020204" pitchFamily="34" charset="0"/>
              </a:rPr>
              <a:t>Meet Roundstone</a:t>
            </a:r>
          </a:p>
          <a:p>
            <a:pPr marL="0" marR="0" lvl="0" indent="45720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Quality, Affordable Healthcare and a Better Life for All</a:t>
            </a:r>
          </a:p>
        </p:txBody>
      </p:sp>
      <p:sp>
        <p:nvSpPr>
          <p:cNvPr id="3" name="Rectangle 2">
            <a:extLst>
              <a:ext uri="{FF2B5EF4-FFF2-40B4-BE49-F238E27FC236}">
                <a16:creationId xmlns:a16="http://schemas.microsoft.com/office/drawing/2014/main" id="{79339E35-A525-C3D5-0B5A-4F9BDF52A166}"/>
              </a:ext>
            </a:extLst>
          </p:cNvPr>
          <p:cNvSpPr/>
          <p:nvPr/>
        </p:nvSpPr>
        <p:spPr>
          <a:xfrm>
            <a:off x="5377070" y="-1"/>
            <a:ext cx="6814929" cy="1151467"/>
          </a:xfrm>
          <a:prstGeom prst="rect">
            <a:avLst/>
          </a:prstGeom>
          <a:solidFill>
            <a:srgbClr val="9CB9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900" b="0" i="0" u="none" strike="noStrike" kern="1200" cap="none" spc="0" normalizeH="0" baseline="0" noProof="0">
                <a:ln>
                  <a:noFill/>
                </a:ln>
                <a:solidFill>
                  <a:prstClr val="white"/>
                </a:solidFill>
                <a:effectLst/>
                <a:uLnTx/>
                <a:uFillTx/>
                <a:latin typeface="Arial Black"/>
                <a:ea typeface="+mn-ea"/>
                <a:cs typeface="+mn-cs"/>
              </a:rPr>
              <a:t>Launched 1</a:t>
            </a:r>
            <a:r>
              <a:rPr kumimoji="0" lang="en-US" sz="1900" b="0" i="0" u="none" strike="noStrike" kern="1200" cap="none" spc="0" normalizeH="0" baseline="30000" noProof="0">
                <a:ln>
                  <a:noFill/>
                </a:ln>
                <a:solidFill>
                  <a:prstClr val="white"/>
                </a:solidFill>
                <a:effectLst/>
                <a:uLnTx/>
                <a:uFillTx/>
                <a:latin typeface="Arial Black"/>
                <a:ea typeface="+mn-ea"/>
                <a:cs typeface="+mn-cs"/>
              </a:rPr>
              <a:t>st</a:t>
            </a:r>
            <a:r>
              <a:rPr kumimoji="0" lang="en-US" sz="1900" b="0" i="0" u="none" strike="noStrike" kern="1200" cap="none" spc="0" normalizeH="0" baseline="0" noProof="0">
                <a:ln>
                  <a:noFill/>
                </a:ln>
                <a:solidFill>
                  <a:prstClr val="white"/>
                </a:solidFill>
                <a:effectLst/>
                <a:uLnTx/>
                <a:uFillTx/>
                <a:latin typeface="Arial Black"/>
                <a:ea typeface="+mn-ea"/>
                <a:cs typeface="+mn-cs"/>
              </a:rPr>
              <a:t> Group Medical Captive in 2005</a:t>
            </a:r>
            <a:endParaRPr kumimoji="0" lang="en-US" sz="1900" b="0" i="0" u="none" strike="noStrike" kern="1200" cap="none" spc="0" normalizeH="0" baseline="0" noProof="0">
              <a:ln>
                <a:noFill/>
              </a:ln>
              <a:solidFill>
                <a:prstClr val="white"/>
              </a:solidFill>
              <a:effectLst/>
              <a:uLnTx/>
              <a:uFillTx/>
              <a:latin typeface="Arial Black"/>
              <a:ea typeface="+mn-ea"/>
              <a:cs typeface="Arial" panose="020B0604020202020204" pitchFamily="34" charset="0"/>
            </a:endParaRPr>
          </a:p>
        </p:txBody>
      </p:sp>
      <p:sp>
        <p:nvSpPr>
          <p:cNvPr id="5" name="Rectangle 4">
            <a:extLst>
              <a:ext uri="{FF2B5EF4-FFF2-40B4-BE49-F238E27FC236}">
                <a16:creationId xmlns:a16="http://schemas.microsoft.com/office/drawing/2014/main" id="{E5052DC0-7466-9B13-74E5-35B4932330A4}"/>
              </a:ext>
            </a:extLst>
          </p:cNvPr>
          <p:cNvSpPr/>
          <p:nvPr/>
        </p:nvSpPr>
        <p:spPr>
          <a:xfrm>
            <a:off x="0" y="1151466"/>
            <a:ext cx="4064000" cy="115146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457200" algn="l" defTabSz="914400" rtl="0" eaLnBrk="1" fontAlgn="auto" latinLnBrk="0" hangingPunct="1">
              <a:lnSpc>
                <a:spcPct val="100000"/>
              </a:lnSpc>
              <a:spcBef>
                <a:spcPts val="0"/>
              </a:spcBef>
              <a:spcAft>
                <a:spcPts val="0"/>
              </a:spcAft>
              <a:buClrTx/>
              <a:buSzTx/>
              <a:buFontTx/>
              <a:buNone/>
              <a:tabLst/>
              <a:defRPr/>
            </a:pPr>
            <a:endParaRPr kumimoji="0" lang="en-US" sz="5000" b="0" i="0" u="none" strike="noStrike" kern="1200" cap="none" spc="0" normalizeH="0" baseline="0" noProof="0">
              <a:ln>
                <a:noFill/>
              </a:ln>
              <a:solidFill>
                <a:prstClr val="white"/>
              </a:solidFill>
              <a:effectLst/>
              <a:uLnTx/>
              <a:uFillTx/>
              <a:latin typeface="Arial Black" panose="020B0A04020102020204" pitchFamily="34" charset="0"/>
              <a:ea typeface="+mn-ea"/>
              <a:cs typeface="Arial" panose="020B0604020202020204" pitchFamily="34" charset="0"/>
            </a:endParaRPr>
          </a:p>
        </p:txBody>
      </p:sp>
      <p:sp>
        <p:nvSpPr>
          <p:cNvPr id="6" name="Rectangle 5">
            <a:extLst>
              <a:ext uri="{FF2B5EF4-FFF2-40B4-BE49-F238E27FC236}">
                <a16:creationId xmlns:a16="http://schemas.microsoft.com/office/drawing/2014/main" id="{D09B337C-188F-F6DD-9316-8975E08D9914}"/>
              </a:ext>
            </a:extLst>
          </p:cNvPr>
          <p:cNvSpPr/>
          <p:nvPr/>
        </p:nvSpPr>
        <p:spPr>
          <a:xfrm>
            <a:off x="4064000" y="1151465"/>
            <a:ext cx="4064000" cy="1151467"/>
          </a:xfrm>
          <a:prstGeom prst="rect">
            <a:avLst/>
          </a:prstGeom>
          <a:solidFill>
            <a:srgbClr val="E5C5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Total healthcare spend covered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white"/>
                </a:solidFill>
                <a:effectLst/>
                <a:uLnTx/>
                <a:uFillTx/>
                <a:latin typeface="Arial Black" panose="020B0A04020102020204" pitchFamily="34" charset="0"/>
                <a:ea typeface="+mn-ea"/>
                <a:cs typeface="Arial" panose="020B0604020202020204" pitchFamily="34" charset="0"/>
              </a:rPr>
              <a:t>$1,500,000,000</a:t>
            </a:r>
          </a:p>
        </p:txBody>
      </p:sp>
      <p:sp>
        <p:nvSpPr>
          <p:cNvPr id="7" name="Rectangle 6">
            <a:extLst>
              <a:ext uri="{FF2B5EF4-FFF2-40B4-BE49-F238E27FC236}">
                <a16:creationId xmlns:a16="http://schemas.microsoft.com/office/drawing/2014/main" id="{A377DA43-229D-6B78-F705-B52FF028FBA7}"/>
              </a:ext>
            </a:extLst>
          </p:cNvPr>
          <p:cNvSpPr/>
          <p:nvPr/>
        </p:nvSpPr>
        <p:spPr>
          <a:xfrm>
            <a:off x="8128000" y="1151464"/>
            <a:ext cx="4064000" cy="1151467"/>
          </a:xfrm>
          <a:prstGeom prst="rect">
            <a:avLst/>
          </a:prstGeom>
          <a:solidFill>
            <a:srgbClr val="DD8A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45720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a:ln>
                  <a:noFill/>
                </a:ln>
                <a:solidFill>
                  <a:prstClr val="white"/>
                </a:solidFill>
                <a:effectLst/>
                <a:uLnTx/>
                <a:uFillTx/>
                <a:latin typeface="Proxima Nova" panose="02000506030000020004" pitchFamily="50" charset="0"/>
                <a:ea typeface="+mn-ea"/>
                <a:cs typeface="Arial" panose="020B0604020202020204" pitchFamily="34" charset="0"/>
              </a:rPr>
              <a:t>       </a:t>
            </a:r>
            <a:endParaRPr kumimoji="0" lang="en-US" sz="5000" b="1" i="0" u="none" strike="noStrike" kern="1200" cap="none" spc="0" normalizeH="0" baseline="0" noProof="0">
              <a:ln>
                <a:noFill/>
              </a:ln>
              <a:solidFill>
                <a:prstClr val="white"/>
              </a:solidFill>
              <a:effectLst/>
              <a:uLnTx/>
              <a:uFillTx/>
              <a:latin typeface="Arial Black" panose="020B0A040201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DECEB345-BBC0-6D4E-9FEF-5D5B8F77A5DB}"/>
              </a:ext>
            </a:extLst>
          </p:cNvPr>
          <p:cNvSpPr txBox="1"/>
          <p:nvPr/>
        </p:nvSpPr>
        <p:spPr>
          <a:xfrm>
            <a:off x="1915830" y="1573308"/>
            <a:ext cx="2050944" cy="307777"/>
          </a:xfrm>
          <a:prstGeom prst="rect">
            <a:avLst/>
          </a:prstGeom>
          <a:noFill/>
        </p:spPr>
        <p:txBody>
          <a:bodyPr wrap="square" rtlCol="0">
            <a:spAutoFit/>
          </a:bodyPr>
          <a:lstStyle/>
          <a:p>
            <a:pPr marL="0" marR="12413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Arial" panose="020B0604020202020204" pitchFamily="34" charset="0"/>
                <a:ea typeface="+mn-ea"/>
                <a:cs typeface="+mn-cs"/>
              </a:rPr>
              <a:t>Retention </a:t>
            </a:r>
            <a:r>
              <a:rPr kumimoji="0" lang="en-US" sz="14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Rate</a:t>
            </a:r>
            <a:endParaRPr kumimoji="0" lang="en-US" sz="1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1" name="Rectangle 10">
            <a:extLst>
              <a:ext uri="{FF2B5EF4-FFF2-40B4-BE49-F238E27FC236}">
                <a16:creationId xmlns:a16="http://schemas.microsoft.com/office/drawing/2014/main" id="{EFFD6C91-48B0-05C4-4992-E35ABBAC1FF2}"/>
              </a:ext>
            </a:extLst>
          </p:cNvPr>
          <p:cNvSpPr/>
          <p:nvPr/>
        </p:nvSpPr>
        <p:spPr>
          <a:xfrm>
            <a:off x="0" y="2302929"/>
            <a:ext cx="6096000" cy="2277537"/>
          </a:xfrm>
          <a:prstGeom prst="rect">
            <a:avLst/>
          </a:prstGeom>
          <a:solidFill>
            <a:srgbClr val="3949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457200" algn="l" defTabSz="914400" rtl="0" eaLnBrk="1" fontAlgn="auto" latinLnBrk="0" hangingPunct="1">
              <a:lnSpc>
                <a:spcPct val="100000"/>
              </a:lnSpc>
              <a:spcBef>
                <a:spcPts val="0"/>
              </a:spcBef>
              <a:spcAft>
                <a:spcPts val="0"/>
              </a:spcAft>
              <a:buClrTx/>
              <a:buSzTx/>
              <a:buFontTx/>
              <a:buNone/>
              <a:tabLst/>
              <a:defRPr/>
            </a:pPr>
            <a:r>
              <a:rPr kumimoji="0" lang="en-US" sz="6800" b="0" i="0" u="none" strike="noStrike" kern="1200" cap="none" spc="0" normalizeH="0" baseline="0" noProof="0">
                <a:ln>
                  <a:noFill/>
                </a:ln>
                <a:solidFill>
                  <a:prstClr val="white"/>
                </a:solidFill>
                <a:effectLst/>
                <a:uLnTx/>
                <a:uFillTx/>
                <a:latin typeface="Arial Black" panose="020B0A04020102020204" pitchFamily="34" charset="0"/>
                <a:ea typeface="+mn-ea"/>
                <a:cs typeface="Arial" panose="020B0604020202020204" pitchFamily="34" charset="0"/>
              </a:rPr>
              <a:t>1000+</a:t>
            </a:r>
          </a:p>
        </p:txBody>
      </p:sp>
      <p:sp>
        <p:nvSpPr>
          <p:cNvPr id="14" name="TextBox 13">
            <a:extLst>
              <a:ext uri="{FF2B5EF4-FFF2-40B4-BE49-F238E27FC236}">
                <a16:creationId xmlns:a16="http://schemas.microsoft.com/office/drawing/2014/main" id="{5664A3B7-86F8-5D4C-38C9-29301E960D86}"/>
              </a:ext>
            </a:extLst>
          </p:cNvPr>
          <p:cNvSpPr txBox="1"/>
          <p:nvPr/>
        </p:nvSpPr>
        <p:spPr>
          <a:xfrm>
            <a:off x="3609891" y="2915785"/>
            <a:ext cx="2009912"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Number of employers</a:t>
            </a:r>
          </a:p>
        </p:txBody>
      </p:sp>
      <p:sp>
        <p:nvSpPr>
          <p:cNvPr id="20" name="Rectangle 19">
            <a:extLst>
              <a:ext uri="{FF2B5EF4-FFF2-40B4-BE49-F238E27FC236}">
                <a16:creationId xmlns:a16="http://schemas.microsoft.com/office/drawing/2014/main" id="{7B169D4E-3BD0-4A7D-7CBA-53CEA8F08F0C}"/>
              </a:ext>
            </a:extLst>
          </p:cNvPr>
          <p:cNvSpPr/>
          <p:nvPr/>
        </p:nvSpPr>
        <p:spPr>
          <a:xfrm>
            <a:off x="6096000" y="6148622"/>
            <a:ext cx="6096000" cy="5333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a:ln>
                  <a:noFill/>
                </a:ln>
                <a:solidFill>
                  <a:srgbClr val="39495B"/>
                </a:solidFill>
                <a:effectLst/>
                <a:uLnTx/>
                <a:uFillTx/>
                <a:latin typeface="Arial Black" panose="020B0A04020102020204" pitchFamily="34" charset="0"/>
                <a:ea typeface="+mn-ea"/>
                <a:cs typeface="Arial" panose="020B0604020202020204" pitchFamily="34" charset="0"/>
              </a:rPr>
              <a:t>160+ employees </a:t>
            </a:r>
            <a:r>
              <a:rPr kumimoji="0" lang="en-US" sz="2200" b="0" i="0" u="none" strike="noStrike" kern="1200" cap="none" spc="0" normalizeH="0" baseline="0" noProof="0">
                <a:ln>
                  <a:noFill/>
                </a:ln>
                <a:solidFill>
                  <a:srgbClr val="39495B"/>
                </a:solidFill>
                <a:effectLst/>
                <a:uLnTx/>
                <a:uFillTx/>
                <a:latin typeface="Arial" panose="020B0604020202020204" pitchFamily="34" charset="0"/>
                <a:ea typeface="+mn-ea"/>
                <a:cs typeface="Arial" panose="020B0604020202020204" pitchFamily="34" charset="0"/>
              </a:rPr>
              <a:t>dedicated to YOU!</a:t>
            </a:r>
          </a:p>
        </p:txBody>
      </p:sp>
      <p:sp>
        <p:nvSpPr>
          <p:cNvPr id="26" name="Rectangle 25">
            <a:extLst>
              <a:ext uri="{FF2B5EF4-FFF2-40B4-BE49-F238E27FC236}">
                <a16:creationId xmlns:a16="http://schemas.microsoft.com/office/drawing/2014/main" id="{825F6F9D-9D60-B4DA-00B5-5E56FDB1D8DC}"/>
              </a:ext>
            </a:extLst>
          </p:cNvPr>
          <p:cNvSpPr/>
          <p:nvPr/>
        </p:nvSpPr>
        <p:spPr>
          <a:xfrm>
            <a:off x="0" y="4580463"/>
            <a:ext cx="6096000" cy="2277537"/>
          </a:xfrm>
          <a:prstGeom prst="rect">
            <a:avLst/>
          </a:prstGeom>
          <a:solidFill>
            <a:srgbClr val="9CB9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Number of lives covered</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0" b="0" i="0" u="none" strike="noStrike" kern="1200" cap="none" spc="0" normalizeH="0" baseline="0" noProof="0">
              <a:ln>
                <a:noFill/>
              </a:ln>
              <a:solidFill>
                <a:prstClr val="white"/>
              </a:solidFill>
              <a:effectLst/>
              <a:uLnTx/>
              <a:uFillTx/>
              <a:latin typeface="Arial Black" panose="020B0A04020102020204" pitchFamily="34" charset="0"/>
              <a:ea typeface="+mn-ea"/>
              <a:cs typeface="Arial" panose="020B0604020202020204" pitchFamily="34" charset="0"/>
            </a:endParaRPr>
          </a:p>
        </p:txBody>
      </p:sp>
      <p:sp>
        <p:nvSpPr>
          <p:cNvPr id="21" name="TextBox 20">
            <a:extLst>
              <a:ext uri="{FF2B5EF4-FFF2-40B4-BE49-F238E27FC236}">
                <a16:creationId xmlns:a16="http://schemas.microsoft.com/office/drawing/2014/main" id="{A7E281F8-179C-F34D-C21B-4156DC454C2B}"/>
              </a:ext>
            </a:extLst>
          </p:cNvPr>
          <p:cNvSpPr txBox="1"/>
          <p:nvPr/>
        </p:nvSpPr>
        <p:spPr>
          <a:xfrm>
            <a:off x="1045300" y="5532564"/>
            <a:ext cx="4005401" cy="95410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600" b="0" i="0" u="none" strike="noStrike" kern="1200" cap="none" spc="0" normalizeH="0" baseline="0" noProof="0">
                <a:ln>
                  <a:noFill/>
                </a:ln>
                <a:solidFill>
                  <a:prstClr val="white"/>
                </a:solidFill>
                <a:effectLst/>
                <a:uLnTx/>
                <a:uFillTx/>
                <a:latin typeface="Arial Black" panose="020B0A04020102020204" pitchFamily="34" charset="0"/>
                <a:ea typeface="+mn-ea"/>
                <a:cs typeface="Arial" panose="020B0604020202020204" pitchFamily="34" charset="0"/>
              </a:rPr>
              <a:t>170,000+</a:t>
            </a:r>
            <a:endParaRPr kumimoji="0" lang="en-US" sz="5600" b="0" i="0" u="none" strike="noStrike" kern="1200" cap="none" spc="0" normalizeH="0" baseline="0" noProof="0">
              <a:ln>
                <a:noFill/>
              </a:ln>
              <a:solidFill>
                <a:srgbClr val="39495B"/>
              </a:solidFill>
              <a:effectLst/>
              <a:uLnTx/>
              <a:uFillTx/>
              <a:latin typeface="Arial"/>
              <a:ea typeface="+mn-ea"/>
              <a:cs typeface="+mn-cs"/>
            </a:endParaRPr>
          </a:p>
        </p:txBody>
      </p:sp>
      <p:sp>
        <p:nvSpPr>
          <p:cNvPr id="12" name="Rectangle 11">
            <a:extLst>
              <a:ext uri="{FF2B5EF4-FFF2-40B4-BE49-F238E27FC236}">
                <a16:creationId xmlns:a16="http://schemas.microsoft.com/office/drawing/2014/main" id="{59483FCB-1321-B2CE-D05B-30401FE4FBCD}"/>
              </a:ext>
            </a:extLst>
          </p:cNvPr>
          <p:cNvSpPr/>
          <p:nvPr/>
        </p:nvSpPr>
        <p:spPr>
          <a:xfrm>
            <a:off x="223463" y="1336134"/>
            <a:ext cx="1750164" cy="70788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prstClr val="white"/>
                </a:solidFill>
                <a:effectLst/>
                <a:uLnTx/>
                <a:uFillTx/>
                <a:latin typeface="Arial Black" panose="020B0A04020102020204" pitchFamily="34" charset="0"/>
                <a:ea typeface="+mn-ea"/>
                <a:cs typeface="Arial" panose="020B0604020202020204" pitchFamily="34" charset="0"/>
              </a:rPr>
              <a:t>90+%</a:t>
            </a:r>
            <a:endParaRPr kumimoji="0" lang="en-US" sz="4000" b="0" i="0" u="none" strike="noStrike" kern="1200" cap="none" spc="0" normalizeH="0" baseline="0" noProof="0">
              <a:ln>
                <a:noFill/>
              </a:ln>
              <a:solidFill>
                <a:srgbClr val="39495B"/>
              </a:solidFill>
              <a:effectLst/>
              <a:uLnTx/>
              <a:uFillTx/>
              <a:latin typeface="Arial"/>
              <a:ea typeface="+mn-ea"/>
              <a:cs typeface="+mn-cs"/>
            </a:endParaRPr>
          </a:p>
        </p:txBody>
      </p:sp>
      <p:grpSp>
        <p:nvGrpSpPr>
          <p:cNvPr id="24" name="Group 23">
            <a:extLst>
              <a:ext uri="{FF2B5EF4-FFF2-40B4-BE49-F238E27FC236}">
                <a16:creationId xmlns:a16="http://schemas.microsoft.com/office/drawing/2014/main" id="{F284CB4E-ECF2-CA41-3E7C-7590351A3689}"/>
              </a:ext>
            </a:extLst>
          </p:cNvPr>
          <p:cNvGrpSpPr/>
          <p:nvPr/>
        </p:nvGrpSpPr>
        <p:grpSpPr>
          <a:xfrm>
            <a:off x="8385924" y="1370283"/>
            <a:ext cx="3596526" cy="713828"/>
            <a:chOff x="8385924" y="1370283"/>
            <a:chExt cx="3596526" cy="713828"/>
          </a:xfrm>
        </p:grpSpPr>
        <p:sp>
          <p:nvSpPr>
            <p:cNvPr id="13" name="Rectangle 12">
              <a:extLst>
                <a:ext uri="{FF2B5EF4-FFF2-40B4-BE49-F238E27FC236}">
                  <a16:creationId xmlns:a16="http://schemas.microsoft.com/office/drawing/2014/main" id="{F7E39AD3-0392-11DB-7D19-A7939DFC53F8}"/>
                </a:ext>
              </a:extLst>
            </p:cNvPr>
            <p:cNvSpPr/>
            <p:nvPr/>
          </p:nvSpPr>
          <p:spPr>
            <a:xfrm>
              <a:off x="10440670" y="1465587"/>
              <a:ext cx="1541780"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prstClr val="white"/>
                  </a:solidFill>
                  <a:effectLst/>
                  <a:uLnTx/>
                  <a:uFillTx/>
                  <a:latin typeface="Arial Black" panose="020B0A04020102020204" pitchFamily="34" charset="0"/>
                  <a:ea typeface="+mn-ea"/>
                  <a:cs typeface="Arial" panose="020B0604020202020204" pitchFamily="34" charset="0"/>
                </a:rPr>
                <a:t>10.4%*</a:t>
              </a:r>
              <a:endParaRPr kumimoji="0" lang="en-US" sz="2700" b="0" i="0" u="none" strike="noStrike" kern="1200" cap="none" spc="0" normalizeH="0" baseline="0" noProof="0">
                <a:ln>
                  <a:noFill/>
                </a:ln>
                <a:solidFill>
                  <a:srgbClr val="39495B"/>
                </a:solidFill>
                <a:effectLst/>
                <a:uLnTx/>
                <a:uFillTx/>
                <a:latin typeface="Arial"/>
                <a:ea typeface="+mn-ea"/>
                <a:cs typeface="+mn-cs"/>
              </a:endParaRPr>
            </a:p>
          </p:txBody>
        </p:sp>
        <p:grpSp>
          <p:nvGrpSpPr>
            <p:cNvPr id="29" name="Group 28">
              <a:extLst>
                <a:ext uri="{FF2B5EF4-FFF2-40B4-BE49-F238E27FC236}">
                  <a16:creationId xmlns:a16="http://schemas.microsoft.com/office/drawing/2014/main" id="{6B9BDE89-BD0C-D507-5A3C-174561E9ECDF}"/>
                </a:ext>
              </a:extLst>
            </p:cNvPr>
            <p:cNvGrpSpPr/>
            <p:nvPr/>
          </p:nvGrpSpPr>
          <p:grpSpPr>
            <a:xfrm>
              <a:off x="8385924" y="1370283"/>
              <a:ext cx="2614071" cy="713828"/>
              <a:chOff x="8385924" y="1339803"/>
              <a:chExt cx="2614071" cy="713828"/>
            </a:xfrm>
          </p:grpSpPr>
          <p:sp>
            <p:nvSpPr>
              <p:cNvPr id="10" name="TextBox 9">
                <a:extLst>
                  <a:ext uri="{FF2B5EF4-FFF2-40B4-BE49-F238E27FC236}">
                    <a16:creationId xmlns:a16="http://schemas.microsoft.com/office/drawing/2014/main" id="{395045E0-3D3F-5782-6DFC-2337927B82AD}"/>
                  </a:ext>
                </a:extLst>
              </p:cNvPr>
              <p:cNvSpPr txBox="1"/>
              <p:nvPr/>
            </p:nvSpPr>
            <p:spPr>
              <a:xfrm>
                <a:off x="8385924" y="1339803"/>
                <a:ext cx="191029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Average distribution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to captive participants</a:t>
                </a:r>
              </a:p>
            </p:txBody>
          </p:sp>
          <p:sp>
            <p:nvSpPr>
              <p:cNvPr id="27" name="TextBox 26">
                <a:extLst>
                  <a:ext uri="{FF2B5EF4-FFF2-40B4-BE49-F238E27FC236}">
                    <a16:creationId xmlns:a16="http://schemas.microsoft.com/office/drawing/2014/main" id="{61BC4298-F34F-F7DE-4E1F-A6AAC2742215}"/>
                  </a:ext>
                </a:extLst>
              </p:cNvPr>
              <p:cNvSpPr txBox="1"/>
              <p:nvPr/>
            </p:nvSpPr>
            <p:spPr>
              <a:xfrm>
                <a:off x="8397354" y="1838187"/>
                <a:ext cx="2602641"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*Based on last 5 years</a:t>
                </a:r>
              </a:p>
            </p:txBody>
          </p:sp>
        </p:grpSp>
      </p:grpSp>
      <p:grpSp>
        <p:nvGrpSpPr>
          <p:cNvPr id="23" name="Group 22">
            <a:extLst>
              <a:ext uri="{FF2B5EF4-FFF2-40B4-BE49-F238E27FC236}">
                <a16:creationId xmlns:a16="http://schemas.microsoft.com/office/drawing/2014/main" id="{4EA4644C-E62F-3783-EC7F-1F42E4D21EEA}"/>
              </a:ext>
            </a:extLst>
          </p:cNvPr>
          <p:cNvGrpSpPr/>
          <p:nvPr/>
        </p:nvGrpSpPr>
        <p:grpSpPr>
          <a:xfrm>
            <a:off x="6533882" y="2433629"/>
            <a:ext cx="5220237" cy="3691964"/>
            <a:chOff x="6533881" y="2610704"/>
            <a:chExt cx="5220237" cy="3691964"/>
          </a:xfrm>
        </p:grpSpPr>
        <p:pic>
          <p:nvPicPr>
            <p:cNvPr id="19" name="Picture 18">
              <a:extLst>
                <a:ext uri="{FF2B5EF4-FFF2-40B4-BE49-F238E27FC236}">
                  <a16:creationId xmlns:a16="http://schemas.microsoft.com/office/drawing/2014/main" id="{7DABEA23-91D6-7A67-AA16-495FA773BB2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533881" y="2610704"/>
              <a:ext cx="5220237" cy="3691964"/>
            </a:xfrm>
            <a:prstGeom prst="rect">
              <a:avLst/>
            </a:prstGeom>
          </p:spPr>
        </p:pic>
        <p:sp>
          <p:nvSpPr>
            <p:cNvPr id="4" name="Star: 5 Points 3">
              <a:extLst>
                <a:ext uri="{FF2B5EF4-FFF2-40B4-BE49-F238E27FC236}">
                  <a16:creationId xmlns:a16="http://schemas.microsoft.com/office/drawing/2014/main" id="{E7EF2F29-8206-E6AF-853A-208437C21DEC}"/>
                </a:ext>
              </a:extLst>
            </p:cNvPr>
            <p:cNvSpPr/>
            <p:nvPr/>
          </p:nvSpPr>
          <p:spPr>
            <a:xfrm>
              <a:off x="10209328" y="3710957"/>
              <a:ext cx="180084" cy="180084"/>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5" name="TextBox 14">
              <a:extLst>
                <a:ext uri="{FF2B5EF4-FFF2-40B4-BE49-F238E27FC236}">
                  <a16:creationId xmlns:a16="http://schemas.microsoft.com/office/drawing/2014/main" id="{54D6577C-8F04-1602-8EEE-CF66903E34A8}"/>
                </a:ext>
              </a:extLst>
            </p:cNvPr>
            <p:cNvSpPr txBox="1"/>
            <p:nvPr/>
          </p:nvSpPr>
          <p:spPr>
            <a:xfrm>
              <a:off x="9363475" y="3914419"/>
              <a:ext cx="1413416"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39495B"/>
                  </a:solidFill>
                  <a:effectLst/>
                  <a:uLnTx/>
                  <a:uFillTx/>
                  <a:latin typeface="Arial" panose="020B0604020202020204" pitchFamily="34" charset="0"/>
                  <a:ea typeface="+mn-ea"/>
                  <a:cs typeface="Arial" panose="020B0604020202020204" pitchFamily="34" charset="0"/>
                </a:rPr>
                <a:t>Privately Held</a:t>
              </a:r>
              <a:r>
                <a:rPr kumimoji="0" lang="en-US" sz="1200" b="0" i="0" u="none" strike="noStrike" kern="1200" cap="none" spc="0" normalizeH="0" baseline="0" noProof="0">
                  <a:ln>
                    <a:noFill/>
                  </a:ln>
                  <a:solidFill>
                    <a:srgbClr val="39495B"/>
                  </a:solidFill>
                  <a:effectLst/>
                  <a:uLnTx/>
                  <a:uFillTx/>
                  <a:latin typeface="Arial"/>
                  <a:ea typeface="+mn-ea"/>
                  <a:cs typeface="Arial" panose="020B0604020202020204" pitchFamily="34" charset="0"/>
                </a:rPr>
                <a:t> in</a:t>
              </a:r>
              <a:r>
                <a:rPr kumimoji="0" lang="en-US" sz="1200" b="1" i="0" u="none" strike="noStrike" kern="1200" cap="none" spc="0" normalizeH="0" baseline="0" noProof="0">
                  <a:ln>
                    <a:noFill/>
                  </a:ln>
                  <a:solidFill>
                    <a:srgbClr val="39495B"/>
                  </a:solidFill>
                  <a:effectLst/>
                  <a:uLnTx/>
                  <a:uFillTx/>
                  <a:latin typeface="Arial"/>
                  <a:ea typeface="+mn-ea"/>
                  <a:cs typeface="Arial" panose="020B0604020202020204" pitchFamily="34" charset="0"/>
                </a:rPr>
                <a:t> </a:t>
              </a:r>
              <a:r>
                <a:rPr kumimoji="0" lang="en-US" sz="1200" b="1" i="0" u="none" strike="noStrike" kern="1200" cap="none" spc="0" normalizeH="0" baseline="0" noProof="0">
                  <a:ln>
                    <a:noFill/>
                  </a:ln>
                  <a:solidFill>
                    <a:srgbClr val="39495B"/>
                  </a:solidFill>
                  <a:effectLst/>
                  <a:uLnTx/>
                  <a:uFillTx/>
                  <a:latin typeface="Arial Black" panose="020B0A04020102020204" pitchFamily="34" charset="0"/>
                  <a:ea typeface="+mn-ea"/>
                  <a:cs typeface="Arial" panose="020B0604020202020204" pitchFamily="34" charset="0"/>
                </a:rPr>
                <a:t>Lakewood, OH</a:t>
              </a:r>
              <a:endParaRPr kumimoji="0" lang="en-US" sz="1200" b="0" i="0" u="none" strike="noStrike" kern="1200" cap="none" spc="0" normalizeH="0" baseline="0" noProof="0">
                <a:ln>
                  <a:noFill/>
                </a:ln>
                <a:solidFill>
                  <a:srgbClr val="39495B"/>
                </a:solidFill>
                <a:effectLst/>
                <a:uLnTx/>
                <a:uFillTx/>
                <a:latin typeface="Arial"/>
                <a:ea typeface="+mn-ea"/>
                <a:cs typeface="+mn-cs"/>
              </a:endParaRPr>
            </a:p>
          </p:txBody>
        </p:sp>
        <p:grpSp>
          <p:nvGrpSpPr>
            <p:cNvPr id="17" name="Group 16">
              <a:extLst>
                <a:ext uri="{FF2B5EF4-FFF2-40B4-BE49-F238E27FC236}">
                  <a16:creationId xmlns:a16="http://schemas.microsoft.com/office/drawing/2014/main" id="{76730260-33BA-7B0B-4B3E-C112C7B3C433}"/>
                </a:ext>
              </a:extLst>
            </p:cNvPr>
            <p:cNvGrpSpPr/>
            <p:nvPr/>
          </p:nvGrpSpPr>
          <p:grpSpPr>
            <a:xfrm>
              <a:off x="7382888" y="3214858"/>
              <a:ext cx="1031414" cy="1230390"/>
              <a:chOff x="7496100" y="3188728"/>
              <a:chExt cx="1031414" cy="1230390"/>
            </a:xfrm>
          </p:grpSpPr>
          <p:sp>
            <p:nvSpPr>
              <p:cNvPr id="22" name="TextBox 21">
                <a:extLst>
                  <a:ext uri="{FF2B5EF4-FFF2-40B4-BE49-F238E27FC236}">
                    <a16:creationId xmlns:a16="http://schemas.microsoft.com/office/drawing/2014/main" id="{A7BDB816-9633-705E-3961-098C527FC041}"/>
                  </a:ext>
                </a:extLst>
              </p:cNvPr>
              <p:cNvSpPr txBox="1"/>
              <p:nvPr/>
            </p:nvSpPr>
            <p:spPr>
              <a:xfrm>
                <a:off x="7496100" y="3349581"/>
                <a:ext cx="1031414" cy="86177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0" b="0" i="0" u="none" strike="noStrike" kern="1200" cap="none" spc="0" normalizeH="0" baseline="0" noProof="0">
                    <a:ln>
                      <a:noFill/>
                    </a:ln>
                    <a:solidFill>
                      <a:srgbClr val="39495B"/>
                    </a:solidFill>
                    <a:effectLst/>
                    <a:uLnTx/>
                    <a:uFillTx/>
                    <a:latin typeface="Arial Black" panose="020B0A04020102020204" pitchFamily="34" charset="0"/>
                    <a:ea typeface="+mn-ea"/>
                    <a:cs typeface="Arial" panose="020B0604020202020204" pitchFamily="34" charset="0"/>
                  </a:rPr>
                  <a:t>50</a:t>
                </a:r>
                <a:endParaRPr kumimoji="0" lang="en-US" sz="2000" b="0" i="0" u="none" strike="noStrike" kern="1200" cap="none" spc="0" normalizeH="0" baseline="0" noProof="0">
                  <a:ln>
                    <a:noFill/>
                  </a:ln>
                  <a:solidFill>
                    <a:srgbClr val="39495B"/>
                  </a:solidFill>
                  <a:effectLst/>
                  <a:uLnTx/>
                  <a:uFillTx/>
                  <a:latin typeface="Arial" panose="020B0604020202020204" pitchFamily="34" charset="0"/>
                  <a:ea typeface="+mn-ea"/>
                  <a:cs typeface="Arial" panose="020B0604020202020204" pitchFamily="34" charset="0"/>
                </a:endParaRPr>
              </a:p>
            </p:txBody>
          </p:sp>
          <p:sp>
            <p:nvSpPr>
              <p:cNvPr id="8" name="Rectangle 7">
                <a:extLst>
                  <a:ext uri="{FF2B5EF4-FFF2-40B4-BE49-F238E27FC236}">
                    <a16:creationId xmlns:a16="http://schemas.microsoft.com/office/drawing/2014/main" id="{CBAE8E87-0A83-8FCD-E15A-6D44491ECD79}"/>
                  </a:ext>
                </a:extLst>
              </p:cNvPr>
              <p:cNvSpPr/>
              <p:nvPr/>
            </p:nvSpPr>
            <p:spPr>
              <a:xfrm>
                <a:off x="7496100" y="3988231"/>
                <a:ext cx="1031414" cy="43088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a:ln>
                      <a:noFill/>
                    </a:ln>
                    <a:solidFill>
                      <a:srgbClr val="39495B"/>
                    </a:solidFill>
                    <a:effectLst/>
                    <a:uLnTx/>
                    <a:uFillTx/>
                    <a:latin typeface="Arial" panose="020B0604020202020204" pitchFamily="34" charset="0"/>
                    <a:ea typeface="+mn-ea"/>
                    <a:cs typeface="Arial" panose="020B0604020202020204" pitchFamily="34" charset="0"/>
                  </a:rPr>
                  <a:t>States</a:t>
                </a:r>
              </a:p>
            </p:txBody>
          </p:sp>
          <p:sp>
            <p:nvSpPr>
              <p:cNvPr id="16" name="TextBox 15">
                <a:extLst>
                  <a:ext uri="{FF2B5EF4-FFF2-40B4-BE49-F238E27FC236}">
                    <a16:creationId xmlns:a16="http://schemas.microsoft.com/office/drawing/2014/main" id="{41CEF1E3-8500-2756-2C25-93F1C30F97DC}"/>
                  </a:ext>
                </a:extLst>
              </p:cNvPr>
              <p:cNvSpPr txBox="1"/>
              <p:nvPr/>
            </p:nvSpPr>
            <p:spPr>
              <a:xfrm>
                <a:off x="7520627" y="3188728"/>
                <a:ext cx="98236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39495B"/>
                    </a:solidFill>
                    <a:effectLst/>
                    <a:uLnTx/>
                    <a:uFillTx/>
                    <a:latin typeface="Arial"/>
                    <a:ea typeface="+mn-ea"/>
                    <a:cs typeface="+mn-cs"/>
                  </a:rPr>
                  <a:t>Across All</a:t>
                </a:r>
              </a:p>
            </p:txBody>
          </p:sp>
        </p:grpSp>
      </p:grpSp>
    </p:spTree>
    <p:extLst>
      <p:ext uri="{BB962C8B-B14F-4D97-AF65-F5344CB8AC3E}">
        <p14:creationId xmlns:p14="http://schemas.microsoft.com/office/powerpoint/2010/main" val="2663721059"/>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179F2670-E8DB-DCE8-35AF-23406DDA3AC9}"/>
              </a:ext>
            </a:extLst>
          </p:cNvPr>
          <p:cNvGrpSpPr/>
          <p:nvPr/>
        </p:nvGrpSpPr>
        <p:grpSpPr>
          <a:xfrm>
            <a:off x="1838910" y="1759684"/>
            <a:ext cx="9641887" cy="3641428"/>
            <a:chOff x="1838910" y="1759684"/>
            <a:chExt cx="9641887" cy="3641428"/>
          </a:xfrm>
        </p:grpSpPr>
        <p:sp>
          <p:nvSpPr>
            <p:cNvPr id="18" name="Rectangle 17">
              <a:extLst>
                <a:ext uri="{FF2B5EF4-FFF2-40B4-BE49-F238E27FC236}">
                  <a16:creationId xmlns:a16="http://schemas.microsoft.com/office/drawing/2014/main" id="{078E6322-E9CC-C7E6-E9E9-AA8D7ACB73BD}"/>
                </a:ext>
              </a:extLst>
            </p:cNvPr>
            <p:cNvSpPr/>
            <p:nvPr/>
          </p:nvSpPr>
          <p:spPr>
            <a:xfrm>
              <a:off x="1838910" y="1759684"/>
              <a:ext cx="9641887" cy="364142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857FF0AF-E160-9CDB-71B7-83CD2AEB7E3F}"/>
                </a:ext>
              </a:extLst>
            </p:cNvPr>
            <p:cNvSpPr txBox="1"/>
            <p:nvPr/>
          </p:nvSpPr>
          <p:spPr>
            <a:xfrm>
              <a:off x="2123122" y="1868926"/>
              <a:ext cx="9180566" cy="307777"/>
            </a:xfrm>
            <a:prstGeom prst="rect">
              <a:avLst/>
            </a:prstGeom>
            <a:noFill/>
            <a:ln>
              <a:noFill/>
            </a:ln>
          </p:spPr>
          <p:txBody>
            <a:bodyPr wrap="square" rtlCol="0">
              <a:spAutoFit/>
            </a:bodyPr>
            <a:lstStyle/>
            <a:p>
              <a:r>
                <a:rPr lang="en-US" sz="1400" b="1" dirty="0">
                  <a:solidFill>
                    <a:schemeClr val="bg1"/>
                  </a:solidFill>
                  <a:latin typeface="+mj-lt"/>
                </a:rPr>
                <a:t>Reinsurance </a:t>
              </a:r>
              <a:r>
                <a:rPr lang="en-US" sz="1400" dirty="0">
                  <a:solidFill>
                    <a:schemeClr val="bg1"/>
                  </a:solidFill>
                  <a:latin typeface="+mj-lt"/>
                </a:rPr>
                <a:t>(Risk Shifting) = </a:t>
              </a:r>
              <a:r>
                <a:rPr lang="en-US" sz="1400" dirty="0">
                  <a:solidFill>
                    <a:schemeClr val="bg1"/>
                  </a:solidFill>
                </a:rPr>
                <a:t>For claims above $500,000 and 125% of expected, reinsurance is purchased.</a:t>
              </a:r>
              <a:endParaRPr lang="en-US" sz="1400" b="1" dirty="0">
                <a:solidFill>
                  <a:schemeClr val="bg1"/>
                </a:solidFill>
              </a:endParaRPr>
            </a:p>
          </p:txBody>
        </p:sp>
      </p:grpSp>
      <p:grpSp>
        <p:nvGrpSpPr>
          <p:cNvPr id="24" name="Group 23">
            <a:extLst>
              <a:ext uri="{FF2B5EF4-FFF2-40B4-BE49-F238E27FC236}">
                <a16:creationId xmlns:a16="http://schemas.microsoft.com/office/drawing/2014/main" id="{61E27371-FBB5-A408-D0BC-D5CC9BB92DDC}"/>
              </a:ext>
            </a:extLst>
          </p:cNvPr>
          <p:cNvGrpSpPr/>
          <p:nvPr/>
        </p:nvGrpSpPr>
        <p:grpSpPr>
          <a:xfrm>
            <a:off x="1838911" y="2294829"/>
            <a:ext cx="9009491" cy="3089706"/>
            <a:chOff x="1838911" y="2294829"/>
            <a:chExt cx="9009491" cy="3089706"/>
          </a:xfrm>
        </p:grpSpPr>
        <p:sp>
          <p:nvSpPr>
            <p:cNvPr id="17" name="Rectangle 16">
              <a:extLst>
                <a:ext uri="{FF2B5EF4-FFF2-40B4-BE49-F238E27FC236}">
                  <a16:creationId xmlns:a16="http://schemas.microsoft.com/office/drawing/2014/main" id="{BD3F45D2-BE80-7E83-5544-DAEA78162E44}"/>
                </a:ext>
              </a:extLst>
            </p:cNvPr>
            <p:cNvSpPr/>
            <p:nvPr/>
          </p:nvSpPr>
          <p:spPr>
            <a:xfrm>
              <a:off x="1838911" y="2294829"/>
              <a:ext cx="9009491" cy="308970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672C9876-D6C6-325E-50E2-E270B6CF9183}"/>
                </a:ext>
              </a:extLst>
            </p:cNvPr>
            <p:cNvSpPr txBox="1"/>
            <p:nvPr/>
          </p:nvSpPr>
          <p:spPr>
            <a:xfrm>
              <a:off x="2123122" y="2464999"/>
              <a:ext cx="6711858" cy="523220"/>
            </a:xfrm>
            <a:prstGeom prst="rect">
              <a:avLst/>
            </a:prstGeom>
            <a:noFill/>
            <a:ln>
              <a:noFill/>
            </a:ln>
          </p:spPr>
          <p:txBody>
            <a:bodyPr wrap="square" rtlCol="0">
              <a:spAutoFit/>
            </a:bodyPr>
            <a:lstStyle/>
            <a:p>
              <a:r>
                <a:rPr lang="en-US" sz="1400" b="1" dirty="0">
                  <a:solidFill>
                    <a:schemeClr val="bg1"/>
                  </a:solidFill>
                  <a:latin typeface="+mj-lt"/>
                </a:rPr>
                <a:t>Pool Premium </a:t>
              </a:r>
              <a:r>
                <a:rPr lang="en-US" sz="1400" dirty="0">
                  <a:solidFill>
                    <a:schemeClr val="bg1"/>
                  </a:solidFill>
                  <a:latin typeface="+mj-lt"/>
                </a:rPr>
                <a:t>(Risk Sharing) = </a:t>
              </a:r>
              <a:r>
                <a:rPr lang="en-US" sz="1400" dirty="0">
                  <a:solidFill>
                    <a:schemeClr val="bg1"/>
                  </a:solidFill>
                </a:rPr>
                <a:t>For claims between $25,000 and $500,000, employers pool stop loss premiums and claims.</a:t>
              </a:r>
              <a:endParaRPr lang="en-US" sz="1400" b="1" dirty="0">
                <a:solidFill>
                  <a:schemeClr val="bg1"/>
                </a:solidFill>
              </a:endParaRPr>
            </a:p>
          </p:txBody>
        </p:sp>
      </p:grpSp>
      <p:sp>
        <p:nvSpPr>
          <p:cNvPr id="3" name="Title 2">
            <a:extLst>
              <a:ext uri="{FF2B5EF4-FFF2-40B4-BE49-F238E27FC236}">
                <a16:creationId xmlns:a16="http://schemas.microsoft.com/office/drawing/2014/main" id="{452369C9-5678-124D-0EA7-7BA2252E20DC}"/>
              </a:ext>
            </a:extLst>
          </p:cNvPr>
          <p:cNvSpPr>
            <a:spLocks noGrp="1"/>
          </p:cNvSpPr>
          <p:nvPr>
            <p:ph type="title"/>
          </p:nvPr>
        </p:nvSpPr>
        <p:spPr/>
        <p:txBody>
          <a:bodyPr/>
          <a:lstStyle/>
          <a:p>
            <a:r>
              <a:rPr lang="en-US" dirty="0"/>
              <a:t>How the Captive Works</a:t>
            </a:r>
          </a:p>
        </p:txBody>
      </p:sp>
      <p:sp>
        <p:nvSpPr>
          <p:cNvPr id="4" name="Slide Number Placeholder 3">
            <a:extLst>
              <a:ext uri="{FF2B5EF4-FFF2-40B4-BE49-F238E27FC236}">
                <a16:creationId xmlns:a16="http://schemas.microsoft.com/office/drawing/2014/main" id="{92E9F90A-E021-44A0-20F6-0D2EB3427CAD}"/>
              </a:ext>
            </a:extLst>
          </p:cNvPr>
          <p:cNvSpPr>
            <a:spLocks noGrp="1"/>
          </p:cNvSpPr>
          <p:nvPr>
            <p:ph type="sldNum" sz="quarter" idx="10"/>
          </p:nvPr>
        </p:nvSpPr>
        <p:spPr/>
        <p:txBody>
          <a:bodyPr/>
          <a:lstStyle/>
          <a:p>
            <a:r>
              <a:rPr lang="en-US" b="1"/>
              <a:t>© </a:t>
            </a:r>
            <a:r>
              <a:rPr lang="en-US"/>
              <a:t>Roundstone Insurance  |  </a:t>
            </a:r>
            <a:fld id="{2F9EC209-50F4-4D97-90CB-E0EEF683E8C2}" type="slidenum">
              <a:rPr lang="en-US" smtClean="0"/>
              <a:pPr/>
              <a:t>3</a:t>
            </a:fld>
            <a:endParaRPr lang="en-US" dirty="0"/>
          </a:p>
        </p:txBody>
      </p:sp>
      <p:grpSp>
        <p:nvGrpSpPr>
          <p:cNvPr id="29" name="Group 28">
            <a:extLst>
              <a:ext uri="{FF2B5EF4-FFF2-40B4-BE49-F238E27FC236}">
                <a16:creationId xmlns:a16="http://schemas.microsoft.com/office/drawing/2014/main" id="{2717A016-DA02-F934-A7F9-852B1E586BF3}"/>
              </a:ext>
            </a:extLst>
          </p:cNvPr>
          <p:cNvGrpSpPr/>
          <p:nvPr/>
        </p:nvGrpSpPr>
        <p:grpSpPr>
          <a:xfrm>
            <a:off x="1717289" y="3143812"/>
            <a:ext cx="7788738" cy="2258668"/>
            <a:chOff x="1717289" y="3133302"/>
            <a:chExt cx="7788738" cy="2258668"/>
          </a:xfrm>
        </p:grpSpPr>
        <p:sp>
          <p:nvSpPr>
            <p:cNvPr id="16" name="Rectangle 15">
              <a:extLst>
                <a:ext uri="{FF2B5EF4-FFF2-40B4-BE49-F238E27FC236}">
                  <a16:creationId xmlns:a16="http://schemas.microsoft.com/office/drawing/2014/main" id="{0888E26C-032E-2809-268D-15FD01173E08}"/>
                </a:ext>
              </a:extLst>
            </p:cNvPr>
            <p:cNvSpPr/>
            <p:nvPr/>
          </p:nvSpPr>
          <p:spPr>
            <a:xfrm>
              <a:off x="1717289" y="3133302"/>
              <a:ext cx="7788738" cy="22586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9D2E709E-0978-3880-DB3F-2213C84208BA}"/>
                </a:ext>
              </a:extLst>
            </p:cNvPr>
            <p:cNvSpPr txBox="1"/>
            <p:nvPr/>
          </p:nvSpPr>
          <p:spPr>
            <a:xfrm>
              <a:off x="2123122" y="4001026"/>
              <a:ext cx="6711858" cy="523220"/>
            </a:xfrm>
            <a:prstGeom prst="rect">
              <a:avLst/>
            </a:prstGeom>
            <a:noFill/>
            <a:ln>
              <a:noFill/>
            </a:ln>
          </p:spPr>
          <p:txBody>
            <a:bodyPr wrap="square" rtlCol="0">
              <a:spAutoFit/>
            </a:bodyPr>
            <a:lstStyle/>
            <a:p>
              <a:r>
                <a:rPr lang="en-US" sz="1400" b="1" dirty="0">
                  <a:solidFill>
                    <a:schemeClr val="bg1"/>
                  </a:solidFill>
                  <a:latin typeface="+mj-lt"/>
                </a:rPr>
                <a:t>Employer Claims Account</a:t>
              </a:r>
              <a:r>
                <a:rPr lang="en-US" sz="1400" dirty="0">
                  <a:solidFill>
                    <a:schemeClr val="bg1"/>
                  </a:solidFill>
                  <a:latin typeface="+mj-lt"/>
                </a:rPr>
                <a:t> (Risk Taking) = </a:t>
              </a:r>
              <a:r>
                <a:rPr lang="en-US" sz="1400" dirty="0">
                  <a:solidFill>
                    <a:schemeClr val="bg1"/>
                  </a:solidFill>
                </a:rPr>
                <a:t>Each employer will self insure at least $25,000 of claims per member, per policy period.</a:t>
              </a:r>
              <a:endParaRPr lang="en-US" sz="1400" b="1" dirty="0">
                <a:solidFill>
                  <a:schemeClr val="bg1"/>
                </a:solidFill>
              </a:endParaRPr>
            </a:p>
          </p:txBody>
        </p:sp>
      </p:grpSp>
      <p:pic>
        <p:nvPicPr>
          <p:cNvPr id="14" name="Picture 13">
            <a:extLst>
              <a:ext uri="{FF2B5EF4-FFF2-40B4-BE49-F238E27FC236}">
                <a16:creationId xmlns:a16="http://schemas.microsoft.com/office/drawing/2014/main" id="{F1D78F1E-A3E4-25B5-C723-0E258B08AED2}"/>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92914" y="1749560"/>
            <a:ext cx="10811278" cy="4474473"/>
          </a:xfrm>
          <a:prstGeom prst="rect">
            <a:avLst/>
          </a:prstGeom>
        </p:spPr>
      </p:pic>
      <p:sp>
        <p:nvSpPr>
          <p:cNvPr id="15" name="TextBox 14">
            <a:extLst>
              <a:ext uri="{FF2B5EF4-FFF2-40B4-BE49-F238E27FC236}">
                <a16:creationId xmlns:a16="http://schemas.microsoft.com/office/drawing/2014/main" id="{AF9A9894-82F5-0E04-4613-347B3030957C}"/>
              </a:ext>
            </a:extLst>
          </p:cNvPr>
          <p:cNvSpPr txBox="1"/>
          <p:nvPr/>
        </p:nvSpPr>
        <p:spPr>
          <a:xfrm>
            <a:off x="9553074" y="2395413"/>
            <a:ext cx="1277039" cy="307777"/>
          </a:xfrm>
          <a:prstGeom prst="rect">
            <a:avLst/>
          </a:prstGeom>
          <a:noFill/>
        </p:spPr>
        <p:txBody>
          <a:bodyPr wrap="square" rtlCol="0">
            <a:spAutoFit/>
          </a:bodyPr>
          <a:lstStyle/>
          <a:p>
            <a:pPr algn="ctr"/>
            <a:r>
              <a:rPr lang="en-US" sz="1400" b="1" dirty="0">
                <a:solidFill>
                  <a:schemeClr val="bg1"/>
                </a:solidFill>
                <a:latin typeface="+mj-lt"/>
              </a:rPr>
              <a:t>Reserves</a:t>
            </a:r>
          </a:p>
        </p:txBody>
      </p:sp>
    </p:spTree>
    <p:extLst>
      <p:ext uri="{BB962C8B-B14F-4D97-AF65-F5344CB8AC3E}">
        <p14:creationId xmlns:p14="http://schemas.microsoft.com/office/powerpoint/2010/main" val="3181136519"/>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C9B7615-E86A-302C-B74B-1AADF3068FBF}"/>
              </a:ext>
            </a:extLst>
          </p:cNvPr>
          <p:cNvSpPr>
            <a:spLocks noGrp="1"/>
          </p:cNvSpPr>
          <p:nvPr>
            <p:ph type="title"/>
          </p:nvPr>
        </p:nvSpPr>
        <p:spPr/>
        <p:txBody>
          <a:bodyPr/>
          <a:lstStyle/>
          <a:p>
            <a:r>
              <a:rPr lang="en-US" dirty="0"/>
              <a:t>Cost Savings: 3 Ways to Save</a:t>
            </a:r>
          </a:p>
        </p:txBody>
      </p:sp>
      <p:grpSp>
        <p:nvGrpSpPr>
          <p:cNvPr id="12" name="Group 11">
            <a:extLst>
              <a:ext uri="{FF2B5EF4-FFF2-40B4-BE49-F238E27FC236}">
                <a16:creationId xmlns:a16="http://schemas.microsoft.com/office/drawing/2014/main" id="{9FACA77D-AAA6-BAA4-A195-02621C84C489}"/>
              </a:ext>
            </a:extLst>
          </p:cNvPr>
          <p:cNvGrpSpPr/>
          <p:nvPr/>
        </p:nvGrpSpPr>
        <p:grpSpPr>
          <a:xfrm>
            <a:off x="8501327" y="1784712"/>
            <a:ext cx="3687879" cy="4324294"/>
            <a:chOff x="4258049" y="1784712"/>
            <a:chExt cx="3687879" cy="4324294"/>
          </a:xfrm>
        </p:grpSpPr>
        <p:pic>
          <p:nvPicPr>
            <p:cNvPr id="8" name="Picture 7">
              <a:extLst>
                <a:ext uri="{FF2B5EF4-FFF2-40B4-BE49-F238E27FC236}">
                  <a16:creationId xmlns:a16="http://schemas.microsoft.com/office/drawing/2014/main" id="{E29F3B2A-5672-FA28-12E5-B74C1E62B434}"/>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4258049" y="1784712"/>
              <a:ext cx="3687879" cy="1981360"/>
            </a:xfrm>
            <a:prstGeom prst="rect">
              <a:avLst/>
            </a:prstGeom>
          </p:spPr>
        </p:pic>
        <p:sp>
          <p:nvSpPr>
            <p:cNvPr id="14" name="TextBox 13">
              <a:extLst>
                <a:ext uri="{FF2B5EF4-FFF2-40B4-BE49-F238E27FC236}">
                  <a16:creationId xmlns:a16="http://schemas.microsoft.com/office/drawing/2014/main" id="{F1AB5026-FBD2-5930-7649-B08A810CA27F}"/>
                </a:ext>
              </a:extLst>
            </p:cNvPr>
            <p:cNvSpPr txBox="1"/>
            <p:nvPr/>
          </p:nvSpPr>
          <p:spPr>
            <a:xfrm>
              <a:off x="4724400" y="4785567"/>
              <a:ext cx="2743200" cy="1323439"/>
            </a:xfrm>
            <a:prstGeom prst="rect">
              <a:avLst/>
            </a:prstGeom>
            <a:noFill/>
          </p:spPr>
          <p:txBody>
            <a:bodyPr wrap="square">
              <a:spAutoFit/>
            </a:bodyPr>
            <a:lstStyle/>
            <a:p>
              <a:pPr algn="ctr"/>
              <a:r>
                <a:rPr lang="en-US" sz="1600" b="0" i="0" dirty="0">
                  <a:solidFill>
                    <a:srgbClr val="7B868E"/>
                  </a:solidFill>
                  <a:effectLst/>
                </a:rPr>
                <a:t>Unused premium from employers’ pooled captive funds are returned annually to employer clients on </a:t>
              </a:r>
            </a:p>
            <a:p>
              <a:pPr algn="ctr"/>
              <a:r>
                <a:rPr lang="en-US" sz="1600" b="0" i="0" dirty="0">
                  <a:solidFill>
                    <a:srgbClr val="7B868E"/>
                  </a:solidFill>
                  <a:effectLst/>
                </a:rPr>
                <a:t>a pro rata basis.</a:t>
              </a:r>
            </a:p>
          </p:txBody>
        </p:sp>
        <p:grpSp>
          <p:nvGrpSpPr>
            <p:cNvPr id="60" name="Group 59">
              <a:extLst>
                <a:ext uri="{FF2B5EF4-FFF2-40B4-BE49-F238E27FC236}">
                  <a16:creationId xmlns:a16="http://schemas.microsoft.com/office/drawing/2014/main" id="{771509F5-B16C-DFB7-2EF3-786535BF84F6}"/>
                </a:ext>
              </a:extLst>
            </p:cNvPr>
            <p:cNvGrpSpPr/>
            <p:nvPr/>
          </p:nvGrpSpPr>
          <p:grpSpPr>
            <a:xfrm>
              <a:off x="4819389" y="3090803"/>
              <a:ext cx="2562353" cy="1506143"/>
              <a:chOff x="561340" y="3002824"/>
              <a:chExt cx="2562353" cy="1506143"/>
            </a:xfrm>
          </p:grpSpPr>
          <p:sp>
            <p:nvSpPr>
              <p:cNvPr id="40" name="Rectangle: Top Corners Rounded 39">
                <a:extLst>
                  <a:ext uri="{FF2B5EF4-FFF2-40B4-BE49-F238E27FC236}">
                    <a16:creationId xmlns:a16="http://schemas.microsoft.com/office/drawing/2014/main" id="{80C3D813-6CE4-EED1-D728-965FE794C8B0}"/>
                  </a:ext>
                </a:extLst>
              </p:cNvPr>
              <p:cNvSpPr/>
              <p:nvPr/>
            </p:nvSpPr>
            <p:spPr>
              <a:xfrm>
                <a:off x="561340" y="3002824"/>
                <a:ext cx="2559511" cy="1101433"/>
              </a:xfrm>
              <a:prstGeom prst="round2Same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AE6B429C-E427-8177-06BF-D55CF62598B6}"/>
                  </a:ext>
                </a:extLst>
              </p:cNvPr>
              <p:cNvSpPr/>
              <p:nvPr/>
            </p:nvSpPr>
            <p:spPr>
              <a:xfrm>
                <a:off x="1420571" y="3667916"/>
                <a:ext cx="841051" cy="841051"/>
              </a:xfrm>
              <a:prstGeom prst="ellipse">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105E2D1E-EB1A-3EC5-E9AD-E004696BDA5B}"/>
                  </a:ext>
                </a:extLst>
              </p:cNvPr>
              <p:cNvSpPr txBox="1"/>
              <p:nvPr/>
            </p:nvSpPr>
            <p:spPr>
              <a:xfrm>
                <a:off x="564183" y="3190407"/>
                <a:ext cx="2559510" cy="338554"/>
              </a:xfrm>
              <a:prstGeom prst="rect">
                <a:avLst/>
              </a:prstGeom>
              <a:noFill/>
            </p:spPr>
            <p:txBody>
              <a:bodyPr wrap="square" rtlCol="0">
                <a:spAutoFit/>
              </a:bodyPr>
              <a:lstStyle/>
              <a:p>
                <a:pPr algn="ctr"/>
                <a:r>
                  <a:rPr lang="en-US" sz="1600" dirty="0">
                    <a:solidFill>
                      <a:schemeClr val="bg1"/>
                    </a:solidFill>
                    <a:latin typeface="+mj-lt"/>
                  </a:rPr>
                  <a:t>Distributions</a:t>
                </a:r>
              </a:p>
            </p:txBody>
          </p:sp>
          <p:pic>
            <p:nvPicPr>
              <p:cNvPr id="51" name="Graphic 50" descr="Transfer1 with solid fill">
                <a:extLst>
                  <a:ext uri="{FF2B5EF4-FFF2-40B4-BE49-F238E27FC236}">
                    <a16:creationId xmlns:a16="http://schemas.microsoft.com/office/drawing/2014/main" id="{7604A1A1-E8A4-F1EC-67EB-12EA2596F147}"/>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535378" y="3782965"/>
                <a:ext cx="608416" cy="608416"/>
              </a:xfrm>
              <a:prstGeom prst="rect">
                <a:avLst/>
              </a:prstGeom>
            </p:spPr>
          </p:pic>
        </p:grpSp>
      </p:grpSp>
      <p:grpSp>
        <p:nvGrpSpPr>
          <p:cNvPr id="13" name="Group 12">
            <a:extLst>
              <a:ext uri="{FF2B5EF4-FFF2-40B4-BE49-F238E27FC236}">
                <a16:creationId xmlns:a16="http://schemas.microsoft.com/office/drawing/2014/main" id="{4D1352F8-4B56-6B79-D27E-FAC97E8426A9}"/>
              </a:ext>
            </a:extLst>
          </p:cNvPr>
          <p:cNvGrpSpPr/>
          <p:nvPr/>
        </p:nvGrpSpPr>
        <p:grpSpPr>
          <a:xfrm>
            <a:off x="4256119" y="1784711"/>
            <a:ext cx="3687879" cy="4551247"/>
            <a:chOff x="8497672" y="1784711"/>
            <a:chExt cx="3687879" cy="4551247"/>
          </a:xfrm>
        </p:grpSpPr>
        <p:sp>
          <p:nvSpPr>
            <p:cNvPr id="18" name="TextBox 17">
              <a:extLst>
                <a:ext uri="{FF2B5EF4-FFF2-40B4-BE49-F238E27FC236}">
                  <a16:creationId xmlns:a16="http://schemas.microsoft.com/office/drawing/2014/main" id="{09D368B5-9306-7C7C-1D50-DFE4D55D633C}"/>
                </a:ext>
              </a:extLst>
            </p:cNvPr>
            <p:cNvSpPr txBox="1"/>
            <p:nvPr/>
          </p:nvSpPr>
          <p:spPr>
            <a:xfrm>
              <a:off x="9083517" y="4766298"/>
              <a:ext cx="2516188" cy="1569660"/>
            </a:xfrm>
            <a:prstGeom prst="rect">
              <a:avLst/>
            </a:prstGeom>
            <a:noFill/>
          </p:spPr>
          <p:txBody>
            <a:bodyPr wrap="square">
              <a:spAutoFit/>
            </a:bodyPr>
            <a:lstStyle/>
            <a:p>
              <a:pPr algn="ctr"/>
              <a:r>
                <a:rPr lang="en-US" sz="1600" b="0" i="0" dirty="0">
                  <a:solidFill>
                    <a:srgbClr val="7B868E"/>
                  </a:solidFill>
                  <a:effectLst/>
                </a:rPr>
                <a:t>Transparent and pass-through PBMs (Pharmacy Benefits Managers) send 100% of rebates and pharmacy savings back to employers.</a:t>
              </a:r>
              <a:endParaRPr lang="en-US" sz="3600" b="0" i="0" dirty="0">
                <a:solidFill>
                  <a:srgbClr val="7B868E"/>
                </a:solidFill>
                <a:effectLst/>
              </a:endParaRPr>
            </a:p>
          </p:txBody>
        </p:sp>
        <p:grpSp>
          <p:nvGrpSpPr>
            <p:cNvPr id="10" name="Group 9">
              <a:extLst>
                <a:ext uri="{FF2B5EF4-FFF2-40B4-BE49-F238E27FC236}">
                  <a16:creationId xmlns:a16="http://schemas.microsoft.com/office/drawing/2014/main" id="{F173EB6F-3A9E-983D-053D-18C9DB47FF2C}"/>
                </a:ext>
              </a:extLst>
            </p:cNvPr>
            <p:cNvGrpSpPr/>
            <p:nvPr/>
          </p:nvGrpSpPr>
          <p:grpSpPr>
            <a:xfrm>
              <a:off x="8497672" y="1784711"/>
              <a:ext cx="3687879" cy="2812235"/>
              <a:chOff x="8497672" y="1784711"/>
              <a:chExt cx="3687879" cy="2812235"/>
            </a:xfrm>
          </p:grpSpPr>
          <p:pic>
            <p:nvPicPr>
              <p:cNvPr id="21" name="Picture 20">
                <a:extLst>
                  <a:ext uri="{FF2B5EF4-FFF2-40B4-BE49-F238E27FC236}">
                    <a16:creationId xmlns:a16="http://schemas.microsoft.com/office/drawing/2014/main" id="{9CFD8F0E-4FA4-90E2-5353-F57E928140AC}"/>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8497672" y="1784711"/>
                <a:ext cx="3687879" cy="1981360"/>
              </a:xfrm>
              <a:prstGeom prst="rect">
                <a:avLst/>
              </a:prstGeom>
            </p:spPr>
          </p:pic>
          <p:grpSp>
            <p:nvGrpSpPr>
              <p:cNvPr id="61" name="Group 60">
                <a:extLst>
                  <a:ext uri="{FF2B5EF4-FFF2-40B4-BE49-F238E27FC236}">
                    <a16:creationId xmlns:a16="http://schemas.microsoft.com/office/drawing/2014/main" id="{C2CA4CEA-06B6-E55A-EAA1-F94FA76BD8DD}"/>
                  </a:ext>
                </a:extLst>
              </p:cNvPr>
              <p:cNvGrpSpPr/>
              <p:nvPr/>
            </p:nvGrpSpPr>
            <p:grpSpPr>
              <a:xfrm>
                <a:off x="9053973" y="3090803"/>
                <a:ext cx="2559512" cy="1506143"/>
                <a:chOff x="4808361" y="3012999"/>
                <a:chExt cx="2559512" cy="1506143"/>
              </a:xfrm>
            </p:grpSpPr>
            <p:sp>
              <p:nvSpPr>
                <p:cNvPr id="43" name="Rectangle: Top Corners Rounded 42">
                  <a:extLst>
                    <a:ext uri="{FF2B5EF4-FFF2-40B4-BE49-F238E27FC236}">
                      <a16:creationId xmlns:a16="http://schemas.microsoft.com/office/drawing/2014/main" id="{F6B00BB7-85E9-1E3B-7ADE-67002BE11C05}"/>
                    </a:ext>
                  </a:extLst>
                </p:cNvPr>
                <p:cNvSpPr/>
                <p:nvPr/>
              </p:nvSpPr>
              <p:spPr>
                <a:xfrm>
                  <a:off x="4808361" y="3012999"/>
                  <a:ext cx="2559511" cy="1101433"/>
                </a:xfrm>
                <a:prstGeom prst="round2Same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616058A-7BA9-C48F-AA65-D7D1543B101D}"/>
                    </a:ext>
                  </a:extLst>
                </p:cNvPr>
                <p:cNvSpPr/>
                <p:nvPr/>
              </p:nvSpPr>
              <p:spPr>
                <a:xfrm>
                  <a:off x="5667592" y="3678091"/>
                  <a:ext cx="841051" cy="841051"/>
                </a:xfrm>
                <a:prstGeom prst="ellipse">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157A98F6-71D4-6D11-28B2-804F691FCF52}"/>
                    </a:ext>
                  </a:extLst>
                </p:cNvPr>
                <p:cNvSpPr txBox="1"/>
                <p:nvPr/>
              </p:nvSpPr>
              <p:spPr>
                <a:xfrm>
                  <a:off x="4808361" y="3190407"/>
                  <a:ext cx="2559512" cy="338554"/>
                </a:xfrm>
                <a:prstGeom prst="rect">
                  <a:avLst/>
                </a:prstGeom>
                <a:noFill/>
              </p:spPr>
              <p:txBody>
                <a:bodyPr wrap="square" rtlCol="0">
                  <a:spAutoFit/>
                </a:bodyPr>
                <a:lstStyle/>
                <a:p>
                  <a:pPr algn="ctr"/>
                  <a:r>
                    <a:rPr lang="en-US" sz="1600" dirty="0">
                      <a:solidFill>
                        <a:schemeClr val="bg1"/>
                      </a:solidFill>
                      <a:latin typeface="+mj-lt"/>
                    </a:rPr>
                    <a:t>Pharmacy Rebates</a:t>
                  </a:r>
                </a:p>
              </p:txBody>
            </p:sp>
            <p:pic>
              <p:nvPicPr>
                <p:cNvPr id="55" name="Graphic 54" descr="Medicine with solid fill">
                  <a:extLst>
                    <a:ext uri="{FF2B5EF4-FFF2-40B4-BE49-F238E27FC236}">
                      <a16:creationId xmlns:a16="http://schemas.microsoft.com/office/drawing/2014/main" id="{D8DB4883-0FE6-CA64-BEED-E8BEFDD1FF8E}"/>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5843535" y="3814940"/>
                  <a:ext cx="557264" cy="557264"/>
                </a:xfrm>
                <a:prstGeom prst="rect">
                  <a:avLst/>
                </a:prstGeom>
              </p:spPr>
            </p:pic>
          </p:grpSp>
        </p:grpSp>
      </p:grpSp>
      <p:grpSp>
        <p:nvGrpSpPr>
          <p:cNvPr id="11" name="Group 10">
            <a:extLst>
              <a:ext uri="{FF2B5EF4-FFF2-40B4-BE49-F238E27FC236}">
                <a16:creationId xmlns:a16="http://schemas.microsoft.com/office/drawing/2014/main" id="{B186CBB9-8638-B578-B951-2C6EA02183E5}"/>
              </a:ext>
            </a:extLst>
          </p:cNvPr>
          <p:cNvGrpSpPr/>
          <p:nvPr/>
        </p:nvGrpSpPr>
        <p:grpSpPr>
          <a:xfrm>
            <a:off x="0" y="1784711"/>
            <a:ext cx="3687879" cy="4324295"/>
            <a:chOff x="0" y="1784711"/>
            <a:chExt cx="3687879" cy="4324295"/>
          </a:xfrm>
        </p:grpSpPr>
        <p:sp>
          <p:nvSpPr>
            <p:cNvPr id="17" name="TextBox 16">
              <a:extLst>
                <a:ext uri="{FF2B5EF4-FFF2-40B4-BE49-F238E27FC236}">
                  <a16:creationId xmlns:a16="http://schemas.microsoft.com/office/drawing/2014/main" id="{42FB7E74-1952-07C3-72E5-92811E7685D0}"/>
                </a:ext>
              </a:extLst>
            </p:cNvPr>
            <p:cNvSpPr txBox="1"/>
            <p:nvPr/>
          </p:nvSpPr>
          <p:spPr>
            <a:xfrm>
              <a:off x="598756" y="4785567"/>
              <a:ext cx="2516188" cy="1323439"/>
            </a:xfrm>
            <a:prstGeom prst="rect">
              <a:avLst/>
            </a:prstGeom>
            <a:noFill/>
          </p:spPr>
          <p:txBody>
            <a:bodyPr wrap="square">
              <a:spAutoFit/>
            </a:bodyPr>
            <a:lstStyle/>
            <a:p>
              <a:pPr algn="ctr"/>
              <a:r>
                <a:rPr lang="en-US" sz="1600" b="0" i="0" dirty="0">
                  <a:solidFill>
                    <a:srgbClr val="7B868E"/>
                  </a:solidFill>
                  <a:effectLst/>
                </a:rPr>
                <a:t>Employers only pay for the healthcare they consume. All savings from the claims account stay with them.</a:t>
              </a:r>
              <a:endParaRPr lang="en-US" sz="3600" b="0" i="0" dirty="0">
                <a:solidFill>
                  <a:srgbClr val="7B868E"/>
                </a:solidFill>
                <a:effectLst/>
              </a:endParaRPr>
            </a:p>
          </p:txBody>
        </p:sp>
        <p:grpSp>
          <p:nvGrpSpPr>
            <p:cNvPr id="7" name="Group 6">
              <a:extLst>
                <a:ext uri="{FF2B5EF4-FFF2-40B4-BE49-F238E27FC236}">
                  <a16:creationId xmlns:a16="http://schemas.microsoft.com/office/drawing/2014/main" id="{B45A948F-E57A-70A6-908F-09FC3C4A8F83}"/>
                </a:ext>
              </a:extLst>
            </p:cNvPr>
            <p:cNvGrpSpPr/>
            <p:nvPr/>
          </p:nvGrpSpPr>
          <p:grpSpPr>
            <a:xfrm>
              <a:off x="0" y="1784711"/>
              <a:ext cx="3687879" cy="2812235"/>
              <a:chOff x="0" y="1784711"/>
              <a:chExt cx="3687879" cy="2812235"/>
            </a:xfrm>
          </p:grpSpPr>
          <p:pic>
            <p:nvPicPr>
              <p:cNvPr id="22" name="Picture 21">
                <a:extLst>
                  <a:ext uri="{FF2B5EF4-FFF2-40B4-BE49-F238E27FC236}">
                    <a16:creationId xmlns:a16="http://schemas.microsoft.com/office/drawing/2014/main" id="{77553202-39FE-699A-E8C1-9710EC93D36E}"/>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0" y="1784711"/>
                <a:ext cx="3687879" cy="1981360"/>
              </a:xfrm>
              <a:prstGeom prst="rect">
                <a:avLst/>
              </a:prstGeom>
            </p:spPr>
          </p:pic>
          <p:grpSp>
            <p:nvGrpSpPr>
              <p:cNvPr id="62" name="Group 61">
                <a:extLst>
                  <a:ext uri="{FF2B5EF4-FFF2-40B4-BE49-F238E27FC236}">
                    <a16:creationId xmlns:a16="http://schemas.microsoft.com/office/drawing/2014/main" id="{0B618269-9141-BFF0-845A-CC55CD9D0337}"/>
                  </a:ext>
                </a:extLst>
              </p:cNvPr>
              <p:cNvGrpSpPr/>
              <p:nvPr/>
            </p:nvGrpSpPr>
            <p:grpSpPr>
              <a:xfrm>
                <a:off x="562762" y="3090803"/>
                <a:ext cx="2559511" cy="1506143"/>
                <a:chOff x="9066883" y="3012999"/>
                <a:chExt cx="2559511" cy="1506143"/>
              </a:xfrm>
            </p:grpSpPr>
            <p:sp>
              <p:nvSpPr>
                <p:cNvPr id="47" name="Rectangle: Top Corners Rounded 46">
                  <a:extLst>
                    <a:ext uri="{FF2B5EF4-FFF2-40B4-BE49-F238E27FC236}">
                      <a16:creationId xmlns:a16="http://schemas.microsoft.com/office/drawing/2014/main" id="{38E8B16A-1B59-7466-CF9E-2C53AF8043E5}"/>
                    </a:ext>
                  </a:extLst>
                </p:cNvPr>
                <p:cNvSpPr/>
                <p:nvPr/>
              </p:nvSpPr>
              <p:spPr>
                <a:xfrm>
                  <a:off x="9066883" y="3012999"/>
                  <a:ext cx="2559511" cy="1101433"/>
                </a:xfrm>
                <a:prstGeom prst="round2Same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908A9578-59C0-22A1-9AB7-7302380D463A}"/>
                    </a:ext>
                  </a:extLst>
                </p:cNvPr>
                <p:cNvSpPr/>
                <p:nvPr/>
              </p:nvSpPr>
              <p:spPr>
                <a:xfrm>
                  <a:off x="9926114" y="3678091"/>
                  <a:ext cx="841051" cy="841051"/>
                </a:xfrm>
                <a:prstGeom prst="ellipse">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E562C6B1-3D85-DB0C-AB55-EE83F9BC631C}"/>
                    </a:ext>
                  </a:extLst>
                </p:cNvPr>
                <p:cNvSpPr txBox="1"/>
                <p:nvPr/>
              </p:nvSpPr>
              <p:spPr>
                <a:xfrm>
                  <a:off x="9066883" y="3190407"/>
                  <a:ext cx="2553138" cy="338554"/>
                </a:xfrm>
                <a:prstGeom prst="rect">
                  <a:avLst/>
                </a:prstGeom>
                <a:noFill/>
              </p:spPr>
              <p:txBody>
                <a:bodyPr wrap="square" rtlCol="0">
                  <a:spAutoFit/>
                </a:bodyPr>
                <a:lstStyle/>
                <a:p>
                  <a:pPr algn="ctr"/>
                  <a:r>
                    <a:rPr lang="en-US" sz="1600" dirty="0">
                      <a:solidFill>
                        <a:schemeClr val="bg1"/>
                      </a:solidFill>
                      <a:latin typeface="+mj-lt"/>
                    </a:rPr>
                    <a:t>Claims Account</a:t>
                  </a:r>
                </a:p>
              </p:txBody>
            </p:sp>
            <p:pic>
              <p:nvPicPr>
                <p:cNvPr id="57" name="Graphic 56" descr="Piggy Bank with solid fill">
                  <a:extLst>
                    <a:ext uri="{FF2B5EF4-FFF2-40B4-BE49-F238E27FC236}">
                      <a16:creationId xmlns:a16="http://schemas.microsoft.com/office/drawing/2014/main" id="{CBE45F4A-DCBA-F3B0-8B5D-6A244CFBACE6}"/>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10074734" y="3776313"/>
                  <a:ext cx="592770" cy="592770"/>
                </a:xfrm>
                <a:prstGeom prst="rect">
                  <a:avLst/>
                </a:prstGeom>
              </p:spPr>
            </p:pic>
          </p:grpSp>
        </p:grpSp>
      </p:grpSp>
    </p:spTree>
    <p:extLst>
      <p:ext uri="{BB962C8B-B14F-4D97-AF65-F5344CB8AC3E}">
        <p14:creationId xmlns:p14="http://schemas.microsoft.com/office/powerpoint/2010/main" val="4262767715"/>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erson handing over a piece of paper&#10;&#10;Description automatically generated">
            <a:extLst>
              <a:ext uri="{FF2B5EF4-FFF2-40B4-BE49-F238E27FC236}">
                <a16:creationId xmlns:a16="http://schemas.microsoft.com/office/drawing/2014/main" id="{2A872CDE-2886-BCBA-5DE4-FBC645F8FAC0}"/>
              </a:ext>
            </a:extLst>
          </p:cNvPr>
          <p:cNvPicPr>
            <a:picLocks noChangeAspect="1"/>
          </p:cNvPicPr>
          <p:nvPr/>
        </p:nvPicPr>
        <p:blipFill rotWithShape="1">
          <a:blip r:embed="rId2">
            <a:extLst>
              <a:ext uri="{28A0092B-C50C-407E-A947-70E740481C1C}">
                <a14:useLocalDpi xmlns:a14="http://schemas.microsoft.com/office/drawing/2010/main" val="0"/>
              </a:ext>
            </a:extLst>
          </a:blip>
          <a:srcRect t="14319" b="1438"/>
          <a:stretch/>
        </p:blipFill>
        <p:spPr>
          <a:xfrm>
            <a:off x="0" y="0"/>
            <a:ext cx="12211050" cy="6858000"/>
          </a:xfrm>
          <a:prstGeom prst="rect">
            <a:avLst/>
          </a:prstGeom>
        </p:spPr>
      </p:pic>
      <p:sp>
        <p:nvSpPr>
          <p:cNvPr id="7" name="Rectangle 6">
            <a:extLst>
              <a:ext uri="{FF2B5EF4-FFF2-40B4-BE49-F238E27FC236}">
                <a16:creationId xmlns:a16="http://schemas.microsoft.com/office/drawing/2014/main" id="{B34EB59A-58F5-9EB4-0BF7-B3E353C75D9B}"/>
              </a:ext>
            </a:extLst>
          </p:cNvPr>
          <p:cNvSpPr/>
          <p:nvPr/>
        </p:nvSpPr>
        <p:spPr>
          <a:xfrm>
            <a:off x="0" y="0"/>
            <a:ext cx="12211050" cy="6858000"/>
          </a:xfrm>
          <a:prstGeom prst="rect">
            <a:avLst/>
          </a:prstGeom>
          <a:solidFill>
            <a:srgbClr val="FFFFFF">
              <a:alpha val="8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
            <a:extLst>
              <a:ext uri="{FF2B5EF4-FFF2-40B4-BE49-F238E27FC236}">
                <a16:creationId xmlns:a16="http://schemas.microsoft.com/office/drawing/2014/main" id="{EED099E6-E8B5-5B00-DC7F-5923DA8F6F92}"/>
              </a:ext>
            </a:extLst>
          </p:cNvPr>
          <p:cNvSpPr>
            <a:spLocks noGrp="1"/>
          </p:cNvSpPr>
          <p:nvPr>
            <p:ph type="body" sz="quarter" idx="11"/>
          </p:nvPr>
        </p:nvSpPr>
        <p:spPr>
          <a:xfrm>
            <a:off x="582613" y="1663701"/>
            <a:ext cx="10796587" cy="4500562"/>
          </a:xfrm>
        </p:spPr>
        <p:txBody>
          <a:bodyPr/>
          <a:lstStyle/>
          <a:p>
            <a:r>
              <a:rPr lang="en-US" b="1" dirty="0">
                <a:solidFill>
                  <a:schemeClr val="tx1"/>
                </a:solidFill>
              </a:rPr>
              <a:t>The Captive Loss Fund (Return Fund) </a:t>
            </a:r>
            <a:r>
              <a:rPr lang="en-US" dirty="0">
                <a:solidFill>
                  <a:schemeClr val="tx1"/>
                </a:solidFill>
              </a:rPr>
              <a:t>is the pool of funds accumulated from the stop-loss premium.</a:t>
            </a:r>
          </a:p>
        </p:txBody>
      </p:sp>
      <p:sp>
        <p:nvSpPr>
          <p:cNvPr id="3" name="Title 2">
            <a:extLst>
              <a:ext uri="{FF2B5EF4-FFF2-40B4-BE49-F238E27FC236}">
                <a16:creationId xmlns:a16="http://schemas.microsoft.com/office/drawing/2014/main" id="{A45E7927-DA2F-1769-A935-A429FB32A420}"/>
              </a:ext>
            </a:extLst>
          </p:cNvPr>
          <p:cNvSpPr>
            <a:spLocks noGrp="1"/>
          </p:cNvSpPr>
          <p:nvPr>
            <p:ph type="title"/>
          </p:nvPr>
        </p:nvSpPr>
        <p:spPr/>
        <p:txBody>
          <a:bodyPr/>
          <a:lstStyle/>
          <a:p>
            <a:r>
              <a:rPr lang="en-US" dirty="0"/>
              <a:t>What is a Captive Distribution?</a:t>
            </a:r>
          </a:p>
        </p:txBody>
      </p:sp>
      <p:sp>
        <p:nvSpPr>
          <p:cNvPr id="4" name="Slide Number Placeholder 3">
            <a:extLst>
              <a:ext uri="{FF2B5EF4-FFF2-40B4-BE49-F238E27FC236}">
                <a16:creationId xmlns:a16="http://schemas.microsoft.com/office/drawing/2014/main" id="{CDAC40BF-DAB6-7967-A01F-388EE343D786}"/>
              </a:ext>
            </a:extLst>
          </p:cNvPr>
          <p:cNvSpPr>
            <a:spLocks noGrp="1"/>
          </p:cNvSpPr>
          <p:nvPr>
            <p:ph type="sldNum" sz="quarter" idx="10"/>
          </p:nvPr>
        </p:nvSpPr>
        <p:spPr/>
        <p:txBody>
          <a:bodyPr/>
          <a:lstStyle/>
          <a:p>
            <a:r>
              <a:rPr lang="en-US" b="1" dirty="0"/>
              <a:t>© </a:t>
            </a:r>
            <a:r>
              <a:rPr lang="en-US" dirty="0"/>
              <a:t>Roundstone Insurance  |  </a:t>
            </a:r>
            <a:fld id="{2F9EC209-50F4-4D97-90CB-E0EEF683E8C2}" type="slidenum">
              <a:rPr lang="en-US" smtClean="0"/>
              <a:pPr/>
              <a:t>5</a:t>
            </a:fld>
            <a:endParaRPr lang="en-US" dirty="0"/>
          </a:p>
        </p:txBody>
      </p:sp>
      <p:sp>
        <p:nvSpPr>
          <p:cNvPr id="8" name="Rectangle 7">
            <a:extLst>
              <a:ext uri="{FF2B5EF4-FFF2-40B4-BE49-F238E27FC236}">
                <a16:creationId xmlns:a16="http://schemas.microsoft.com/office/drawing/2014/main" id="{B10B2EB5-CE88-EB4E-4855-43D8A70F817B}"/>
              </a:ext>
            </a:extLst>
          </p:cNvPr>
          <p:cNvSpPr/>
          <p:nvPr/>
        </p:nvSpPr>
        <p:spPr>
          <a:xfrm>
            <a:off x="1439082" y="3018760"/>
            <a:ext cx="7205940" cy="27214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1D712103-0D9D-F732-E984-8A9F8A53C5DC}"/>
              </a:ext>
            </a:extLst>
          </p:cNvPr>
          <p:cNvSpPr txBox="1"/>
          <p:nvPr/>
        </p:nvSpPr>
        <p:spPr>
          <a:xfrm>
            <a:off x="1651490" y="3064191"/>
            <a:ext cx="6861168" cy="307777"/>
          </a:xfrm>
          <a:prstGeom prst="rect">
            <a:avLst/>
          </a:prstGeom>
          <a:noFill/>
          <a:ln>
            <a:noFill/>
          </a:ln>
        </p:spPr>
        <p:txBody>
          <a:bodyPr wrap="square" rtlCol="0">
            <a:spAutoFit/>
          </a:bodyPr>
          <a:lstStyle/>
          <a:p>
            <a:r>
              <a:rPr lang="en-US" sz="1400" b="1" dirty="0">
                <a:solidFill>
                  <a:schemeClr val="bg1"/>
                </a:solidFill>
                <a:latin typeface="+mj-lt"/>
              </a:rPr>
              <a:t>Reinsurance </a:t>
            </a:r>
            <a:r>
              <a:rPr lang="en-US" sz="1400" dirty="0">
                <a:solidFill>
                  <a:schemeClr val="bg1"/>
                </a:solidFill>
                <a:latin typeface="+mj-lt"/>
              </a:rPr>
              <a:t>(Risk Shifting) </a:t>
            </a:r>
            <a:endParaRPr lang="en-US" sz="1400" b="1" dirty="0">
              <a:solidFill>
                <a:schemeClr val="bg1"/>
              </a:solidFill>
            </a:endParaRPr>
          </a:p>
        </p:txBody>
      </p:sp>
      <p:sp>
        <p:nvSpPr>
          <p:cNvPr id="11" name="Rectangle 10">
            <a:extLst>
              <a:ext uri="{FF2B5EF4-FFF2-40B4-BE49-F238E27FC236}">
                <a16:creationId xmlns:a16="http://schemas.microsoft.com/office/drawing/2014/main" id="{84317A21-8B33-66D6-3D40-64233EF496A0}"/>
              </a:ext>
            </a:extLst>
          </p:cNvPr>
          <p:cNvSpPr/>
          <p:nvPr/>
        </p:nvSpPr>
        <p:spPr>
          <a:xfrm>
            <a:off x="1439083" y="3418705"/>
            <a:ext cx="6733314" cy="230911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3EF58CDC-AF63-F558-4ACC-01CFB10DA733}"/>
              </a:ext>
            </a:extLst>
          </p:cNvPr>
          <p:cNvSpPr txBox="1"/>
          <p:nvPr/>
        </p:nvSpPr>
        <p:spPr>
          <a:xfrm>
            <a:off x="1651490" y="3588099"/>
            <a:ext cx="5016160" cy="307777"/>
          </a:xfrm>
          <a:prstGeom prst="rect">
            <a:avLst/>
          </a:prstGeom>
          <a:noFill/>
          <a:ln>
            <a:noFill/>
          </a:ln>
        </p:spPr>
        <p:txBody>
          <a:bodyPr wrap="square" rtlCol="0">
            <a:spAutoFit/>
          </a:bodyPr>
          <a:lstStyle/>
          <a:p>
            <a:r>
              <a:rPr lang="en-US" sz="1400" b="1" dirty="0">
                <a:solidFill>
                  <a:schemeClr val="bg1"/>
                </a:solidFill>
                <a:latin typeface="+mj-lt"/>
              </a:rPr>
              <a:t>Pool Premium </a:t>
            </a:r>
            <a:r>
              <a:rPr lang="en-US" sz="1400" dirty="0">
                <a:solidFill>
                  <a:schemeClr val="bg1"/>
                </a:solidFill>
                <a:latin typeface="+mj-lt"/>
              </a:rPr>
              <a:t>(Risk Sharing) = Return Fund</a:t>
            </a:r>
            <a:endParaRPr lang="en-US" sz="1400" b="1" dirty="0">
              <a:solidFill>
                <a:schemeClr val="bg1"/>
              </a:solidFill>
            </a:endParaRPr>
          </a:p>
        </p:txBody>
      </p:sp>
      <p:sp>
        <p:nvSpPr>
          <p:cNvPr id="14" name="Rectangle 13">
            <a:extLst>
              <a:ext uri="{FF2B5EF4-FFF2-40B4-BE49-F238E27FC236}">
                <a16:creationId xmlns:a16="http://schemas.microsoft.com/office/drawing/2014/main" id="{20477E9A-2945-EE61-A175-28D425242311}"/>
              </a:ext>
            </a:extLst>
          </p:cNvPr>
          <p:cNvSpPr/>
          <p:nvPr/>
        </p:nvSpPr>
        <p:spPr>
          <a:xfrm>
            <a:off x="1348188" y="4053199"/>
            <a:ext cx="5820975" cy="168803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a:extLst>
              <a:ext uri="{FF2B5EF4-FFF2-40B4-BE49-F238E27FC236}">
                <a16:creationId xmlns:a16="http://schemas.microsoft.com/office/drawing/2014/main" id="{EF450BE5-9A86-E07B-AE29-009932A6421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83554" y="3011194"/>
            <a:ext cx="8079894" cy="3344033"/>
          </a:xfrm>
          <a:prstGeom prst="rect">
            <a:avLst/>
          </a:prstGeom>
        </p:spPr>
      </p:pic>
      <p:sp>
        <p:nvSpPr>
          <p:cNvPr id="15" name="TextBox 14">
            <a:extLst>
              <a:ext uri="{FF2B5EF4-FFF2-40B4-BE49-F238E27FC236}">
                <a16:creationId xmlns:a16="http://schemas.microsoft.com/office/drawing/2014/main" id="{9C06F4DF-52D8-0B45-BC25-F7F1D121D0F7}"/>
              </a:ext>
            </a:extLst>
          </p:cNvPr>
          <p:cNvSpPr txBox="1"/>
          <p:nvPr/>
        </p:nvSpPr>
        <p:spPr>
          <a:xfrm>
            <a:off x="1651491" y="4746965"/>
            <a:ext cx="5016160" cy="307777"/>
          </a:xfrm>
          <a:prstGeom prst="rect">
            <a:avLst/>
          </a:prstGeom>
          <a:noFill/>
          <a:ln>
            <a:noFill/>
          </a:ln>
        </p:spPr>
        <p:txBody>
          <a:bodyPr wrap="square" rtlCol="0">
            <a:spAutoFit/>
          </a:bodyPr>
          <a:lstStyle/>
          <a:p>
            <a:r>
              <a:rPr lang="en-US" sz="1400" b="1" dirty="0">
                <a:solidFill>
                  <a:schemeClr val="bg1"/>
                </a:solidFill>
                <a:latin typeface="+mj-lt"/>
              </a:rPr>
              <a:t>Employer Claims Account</a:t>
            </a:r>
            <a:r>
              <a:rPr lang="en-US" sz="1400" dirty="0">
                <a:solidFill>
                  <a:schemeClr val="bg1"/>
                </a:solidFill>
                <a:latin typeface="+mj-lt"/>
              </a:rPr>
              <a:t> (Risk Taking)</a:t>
            </a:r>
            <a:endParaRPr lang="en-US" sz="1400" b="1" dirty="0">
              <a:solidFill>
                <a:schemeClr val="bg1"/>
              </a:solidFill>
            </a:endParaRPr>
          </a:p>
        </p:txBody>
      </p:sp>
      <p:sp>
        <p:nvSpPr>
          <p:cNvPr id="17" name="TextBox 16">
            <a:extLst>
              <a:ext uri="{FF2B5EF4-FFF2-40B4-BE49-F238E27FC236}">
                <a16:creationId xmlns:a16="http://schemas.microsoft.com/office/drawing/2014/main" id="{E039B0A2-317F-6A16-78DA-CAC5E4C13D73}"/>
              </a:ext>
            </a:extLst>
          </p:cNvPr>
          <p:cNvSpPr txBox="1"/>
          <p:nvPr/>
        </p:nvSpPr>
        <p:spPr>
          <a:xfrm>
            <a:off x="6989276" y="3493877"/>
            <a:ext cx="1169454" cy="276999"/>
          </a:xfrm>
          <a:prstGeom prst="rect">
            <a:avLst/>
          </a:prstGeom>
          <a:noFill/>
        </p:spPr>
        <p:txBody>
          <a:bodyPr wrap="square" rtlCol="0">
            <a:spAutoFit/>
          </a:bodyPr>
          <a:lstStyle/>
          <a:p>
            <a:pPr algn="r"/>
            <a:r>
              <a:rPr lang="en-US" sz="1200" b="1" dirty="0">
                <a:solidFill>
                  <a:schemeClr val="bg1"/>
                </a:solidFill>
                <a:latin typeface="+mj-lt"/>
              </a:rPr>
              <a:t>Reserves</a:t>
            </a:r>
          </a:p>
        </p:txBody>
      </p:sp>
    </p:spTree>
    <p:extLst>
      <p:ext uri="{BB962C8B-B14F-4D97-AF65-F5344CB8AC3E}">
        <p14:creationId xmlns:p14="http://schemas.microsoft.com/office/powerpoint/2010/main" val="2028095089"/>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1168501-7157-C80B-F08F-DF8CCDBA775C}"/>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11" name="Rectangle 10">
            <a:extLst>
              <a:ext uri="{FF2B5EF4-FFF2-40B4-BE49-F238E27FC236}">
                <a16:creationId xmlns:a16="http://schemas.microsoft.com/office/drawing/2014/main" id="{DF6D047C-82AC-780C-EC78-09CE237DBF58}"/>
              </a:ext>
            </a:extLst>
          </p:cNvPr>
          <p:cNvSpPr/>
          <p:nvPr/>
        </p:nvSpPr>
        <p:spPr>
          <a:xfrm>
            <a:off x="0" y="0"/>
            <a:ext cx="12192000" cy="6858000"/>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a:extLst>
              <a:ext uri="{FF2B5EF4-FFF2-40B4-BE49-F238E27FC236}">
                <a16:creationId xmlns:a16="http://schemas.microsoft.com/office/drawing/2014/main" id="{E4B5BDFB-1FBD-37D9-729D-97FEB9C259CB}"/>
              </a:ext>
            </a:extLst>
          </p:cNvPr>
          <p:cNvSpPr>
            <a:spLocks noGrp="1"/>
          </p:cNvSpPr>
          <p:nvPr>
            <p:ph type="sldNum" sz="quarter" idx="10"/>
          </p:nvPr>
        </p:nvSpPr>
        <p:spPr/>
        <p:txBody>
          <a:bodyPr/>
          <a:lstStyle/>
          <a:p>
            <a:r>
              <a:rPr lang="en-US" b="1">
                <a:solidFill>
                  <a:schemeClr val="bg1"/>
                </a:solidFill>
              </a:rPr>
              <a:t>© </a:t>
            </a:r>
            <a:r>
              <a:rPr lang="en-US">
                <a:solidFill>
                  <a:schemeClr val="bg1"/>
                </a:solidFill>
              </a:rPr>
              <a:t>Roundstone Insurance  |  </a:t>
            </a:r>
            <a:fld id="{2F9EC209-50F4-4D97-90CB-E0EEF683E8C2}" type="slidenum">
              <a:rPr lang="en-US" smtClean="0">
                <a:solidFill>
                  <a:schemeClr val="bg1"/>
                </a:solidFill>
              </a:rPr>
              <a:pPr/>
              <a:t>6</a:t>
            </a:fld>
            <a:endParaRPr lang="en-US" dirty="0">
              <a:solidFill>
                <a:schemeClr val="bg1"/>
              </a:solidFill>
            </a:endParaRPr>
          </a:p>
        </p:txBody>
      </p:sp>
      <p:grpSp>
        <p:nvGrpSpPr>
          <p:cNvPr id="16" name="Group 15">
            <a:extLst>
              <a:ext uri="{FF2B5EF4-FFF2-40B4-BE49-F238E27FC236}">
                <a16:creationId xmlns:a16="http://schemas.microsoft.com/office/drawing/2014/main" id="{1AB87616-D88A-4B26-EED5-8A194E24A28B}"/>
              </a:ext>
            </a:extLst>
          </p:cNvPr>
          <p:cNvGrpSpPr/>
          <p:nvPr/>
        </p:nvGrpSpPr>
        <p:grpSpPr>
          <a:xfrm>
            <a:off x="583004" y="554625"/>
            <a:ext cx="6646594" cy="2822669"/>
            <a:chOff x="583004" y="753938"/>
            <a:chExt cx="6646594" cy="2822669"/>
          </a:xfrm>
        </p:grpSpPr>
        <p:sp>
          <p:nvSpPr>
            <p:cNvPr id="10" name="TextBox 9">
              <a:extLst>
                <a:ext uri="{FF2B5EF4-FFF2-40B4-BE49-F238E27FC236}">
                  <a16:creationId xmlns:a16="http://schemas.microsoft.com/office/drawing/2014/main" id="{D74F2C66-984E-A9A0-6582-D9CA9D306D5D}"/>
                </a:ext>
              </a:extLst>
            </p:cNvPr>
            <p:cNvSpPr txBox="1"/>
            <p:nvPr/>
          </p:nvSpPr>
          <p:spPr>
            <a:xfrm>
              <a:off x="583004" y="1637615"/>
              <a:ext cx="6446446" cy="1938992"/>
            </a:xfrm>
            <a:prstGeom prst="rect">
              <a:avLst/>
            </a:prstGeom>
            <a:noFill/>
          </p:spPr>
          <p:txBody>
            <a:bodyPr wrap="square">
              <a:spAutoFit/>
            </a:bodyPr>
            <a:lstStyle/>
            <a:p>
              <a:r>
                <a:rPr lang="en-US" sz="2400" b="1" i="0" u="none" strike="noStrike" baseline="0" dirty="0">
                  <a:solidFill>
                    <a:schemeClr val="bg1"/>
                  </a:solidFill>
                  <a:effectLst>
                    <a:outerShdw blurRad="38100" dist="38100" dir="2700000" algn="tl">
                      <a:srgbClr val="000000">
                        <a:alpha val="43137"/>
                      </a:srgbClr>
                    </a:outerShdw>
                  </a:effectLst>
                </a:rPr>
                <a:t>By participating in our group medical captive, with its focus on cost containment and control, we guarantee that you will save money in the first five years or we’ll make up the difference. </a:t>
              </a:r>
              <a:endParaRPr lang="en-US" sz="2400" dirty="0">
                <a:solidFill>
                  <a:schemeClr val="bg1"/>
                </a:solidFill>
                <a:effectLst>
                  <a:outerShdw blurRad="38100" dist="38100" dir="2700000" algn="tl">
                    <a:srgbClr val="000000">
                      <a:alpha val="43137"/>
                    </a:srgbClr>
                  </a:outerShdw>
                </a:effectLst>
              </a:endParaRPr>
            </a:p>
          </p:txBody>
        </p:sp>
        <p:sp>
          <p:nvSpPr>
            <p:cNvPr id="13" name="TextBox 12">
              <a:extLst>
                <a:ext uri="{FF2B5EF4-FFF2-40B4-BE49-F238E27FC236}">
                  <a16:creationId xmlns:a16="http://schemas.microsoft.com/office/drawing/2014/main" id="{937858D4-92E7-4F77-83B9-1CC8F3F294E9}"/>
                </a:ext>
              </a:extLst>
            </p:cNvPr>
            <p:cNvSpPr txBox="1"/>
            <p:nvPr/>
          </p:nvSpPr>
          <p:spPr>
            <a:xfrm>
              <a:off x="583004" y="753938"/>
              <a:ext cx="6646594" cy="707886"/>
            </a:xfrm>
            <a:prstGeom prst="rect">
              <a:avLst/>
            </a:prstGeom>
            <a:noFill/>
          </p:spPr>
          <p:txBody>
            <a:bodyPr wrap="square" rtlCol="0">
              <a:spAutoFit/>
            </a:bodyPr>
            <a:lstStyle/>
            <a:p>
              <a:r>
                <a:rPr lang="en-US" sz="4000" dirty="0">
                  <a:solidFill>
                    <a:schemeClr val="bg1"/>
                  </a:solidFill>
                  <a:effectLst>
                    <a:outerShdw blurRad="38100" dist="38100" dir="2700000" algn="tl">
                      <a:srgbClr val="000000">
                        <a:alpha val="43137"/>
                      </a:srgbClr>
                    </a:outerShdw>
                  </a:effectLst>
                  <a:latin typeface="+mj-lt"/>
                </a:rPr>
                <a:t>Our Guarantee to You</a:t>
              </a:r>
            </a:p>
          </p:txBody>
        </p:sp>
      </p:grpSp>
    </p:spTree>
    <p:extLst>
      <p:ext uri="{BB962C8B-B14F-4D97-AF65-F5344CB8AC3E}">
        <p14:creationId xmlns:p14="http://schemas.microsoft.com/office/powerpoint/2010/main" val="1260246814"/>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CA007F-6CC4-ECDF-AC32-15AA37C1D83A}"/>
              </a:ext>
            </a:extLst>
          </p:cNvPr>
          <p:cNvSpPr>
            <a:spLocks noGrp="1"/>
          </p:cNvSpPr>
          <p:nvPr>
            <p:ph type="title"/>
          </p:nvPr>
        </p:nvSpPr>
        <p:spPr/>
        <p:txBody>
          <a:bodyPr/>
          <a:lstStyle/>
          <a:p>
            <a:r>
              <a:rPr lang="en-US" dirty="0"/>
              <a:t>Vetted Partnerships: Criteria</a:t>
            </a:r>
          </a:p>
        </p:txBody>
      </p:sp>
      <p:sp>
        <p:nvSpPr>
          <p:cNvPr id="4" name="Slide Number Placeholder 3">
            <a:extLst>
              <a:ext uri="{FF2B5EF4-FFF2-40B4-BE49-F238E27FC236}">
                <a16:creationId xmlns:a16="http://schemas.microsoft.com/office/drawing/2014/main" id="{8DCC64C7-327E-9B31-5A60-10F05E66A45E}"/>
              </a:ext>
            </a:extLst>
          </p:cNvPr>
          <p:cNvSpPr>
            <a:spLocks noGrp="1"/>
          </p:cNvSpPr>
          <p:nvPr>
            <p:ph type="sldNum" sz="quarter" idx="10"/>
          </p:nvPr>
        </p:nvSpPr>
        <p:spPr/>
        <p:txBody>
          <a:bodyPr/>
          <a:lstStyle/>
          <a:p>
            <a:r>
              <a:rPr lang="en-US" b="1"/>
              <a:t>© </a:t>
            </a:r>
            <a:r>
              <a:rPr lang="en-US"/>
              <a:t>Roundstone Insurance  |  </a:t>
            </a:r>
            <a:fld id="{2F9EC209-50F4-4D97-90CB-E0EEF683E8C2}" type="slidenum">
              <a:rPr lang="en-US" smtClean="0"/>
              <a:pPr/>
              <a:t>7</a:t>
            </a:fld>
            <a:endParaRPr lang="en-US" dirty="0"/>
          </a:p>
        </p:txBody>
      </p:sp>
      <p:sp>
        <p:nvSpPr>
          <p:cNvPr id="5" name="Rectangle: Rounded Corners 4">
            <a:extLst>
              <a:ext uri="{FF2B5EF4-FFF2-40B4-BE49-F238E27FC236}">
                <a16:creationId xmlns:a16="http://schemas.microsoft.com/office/drawing/2014/main" id="{51A062DB-E20D-9654-9132-3EBDECBE18D9}"/>
              </a:ext>
            </a:extLst>
          </p:cNvPr>
          <p:cNvSpPr/>
          <p:nvPr/>
        </p:nvSpPr>
        <p:spPr>
          <a:xfrm>
            <a:off x="582613" y="1971412"/>
            <a:ext cx="3557587" cy="4205553"/>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171450" indent="-171450">
              <a:buFont typeface="Wingdings" panose="05000000000000000000" pitchFamily="2" charset="2"/>
              <a:buChar char="ü"/>
            </a:pPr>
            <a:endParaRPr lang="en-US" sz="1200" dirty="0"/>
          </a:p>
          <a:p>
            <a:pPr marL="171450" indent="-171450">
              <a:buFont typeface="Wingdings" panose="05000000000000000000" pitchFamily="2" charset="2"/>
              <a:buChar char="ü"/>
            </a:pPr>
            <a:endParaRPr lang="en-US" sz="1200" dirty="0"/>
          </a:p>
          <a:p>
            <a:endParaRPr lang="en-US" sz="1200" dirty="0"/>
          </a:p>
          <a:p>
            <a:pPr marL="285750" indent="-285750">
              <a:buFont typeface="Wingdings" panose="05000000000000000000" pitchFamily="2" charset="2"/>
              <a:buChar char="ü"/>
            </a:pPr>
            <a:r>
              <a:rPr lang="en-US" sz="1400" b="1" dirty="0"/>
              <a:t>Claim Quality</a:t>
            </a:r>
          </a:p>
          <a:p>
            <a:pPr marL="171450" indent="-171450">
              <a:buFont typeface="Wingdings" panose="05000000000000000000" pitchFamily="2" charset="2"/>
              <a:buChar char="ü"/>
            </a:pPr>
            <a:endParaRPr lang="en-US" sz="500" b="1" dirty="0"/>
          </a:p>
          <a:p>
            <a:pPr marL="285750" indent="-285750">
              <a:buFont typeface="Wingdings" panose="05000000000000000000" pitchFamily="2" charset="2"/>
              <a:buChar char="ü"/>
            </a:pPr>
            <a:r>
              <a:rPr lang="en-US" sz="1400" b="1" dirty="0"/>
              <a:t>Network Availability</a:t>
            </a:r>
          </a:p>
          <a:p>
            <a:pPr marL="171450" indent="-171450">
              <a:buFont typeface="Wingdings" panose="05000000000000000000" pitchFamily="2" charset="2"/>
              <a:buChar char="ü"/>
            </a:pPr>
            <a:endParaRPr lang="en-US" sz="500" b="1" dirty="0"/>
          </a:p>
          <a:p>
            <a:pPr marL="285750" indent="-285750">
              <a:buFont typeface="Wingdings" panose="05000000000000000000" pitchFamily="2" charset="2"/>
              <a:buChar char="ü"/>
            </a:pPr>
            <a:r>
              <a:rPr lang="en-US" sz="1400" b="1" dirty="0"/>
              <a:t>Program Pricing</a:t>
            </a:r>
          </a:p>
          <a:p>
            <a:pPr marL="171450" indent="-171450">
              <a:buFont typeface="Wingdings" panose="05000000000000000000" pitchFamily="2" charset="2"/>
              <a:buChar char="ü"/>
            </a:pPr>
            <a:endParaRPr lang="en-US" sz="500" b="1" dirty="0"/>
          </a:p>
          <a:p>
            <a:pPr marL="285750" indent="-285750">
              <a:buFont typeface="Wingdings" panose="05000000000000000000" pitchFamily="2" charset="2"/>
              <a:buChar char="ü"/>
            </a:pPr>
            <a:r>
              <a:rPr lang="en-US" sz="1400" b="1" dirty="0"/>
              <a:t>Ops and Sales</a:t>
            </a:r>
          </a:p>
          <a:p>
            <a:pPr marL="171450" indent="-171450">
              <a:buFont typeface="Wingdings" panose="05000000000000000000" pitchFamily="2" charset="2"/>
              <a:buChar char="ü"/>
            </a:pPr>
            <a:endParaRPr lang="en-US" sz="500" b="1" dirty="0"/>
          </a:p>
          <a:p>
            <a:pPr marL="285750" indent="-285750">
              <a:buFont typeface="Wingdings" panose="05000000000000000000" pitchFamily="2" charset="2"/>
              <a:buChar char="ü"/>
            </a:pPr>
            <a:r>
              <a:rPr lang="en-US" sz="1400" b="1" dirty="0"/>
              <a:t>Responsiveness/Collaboration</a:t>
            </a:r>
          </a:p>
          <a:p>
            <a:pPr marL="171450" indent="-171450">
              <a:buFont typeface="Wingdings" panose="05000000000000000000" pitchFamily="2" charset="2"/>
              <a:buChar char="ü"/>
            </a:pPr>
            <a:endParaRPr lang="en-US" sz="500" b="1" dirty="0"/>
          </a:p>
          <a:p>
            <a:pPr marL="285750" indent="-285750">
              <a:buFont typeface="Wingdings" panose="05000000000000000000" pitchFamily="2" charset="2"/>
              <a:buChar char="ü"/>
            </a:pPr>
            <a:r>
              <a:rPr lang="en-US" sz="1400" b="1" dirty="0"/>
              <a:t>CSI Integration</a:t>
            </a:r>
          </a:p>
          <a:p>
            <a:pPr marL="171450" indent="-171450">
              <a:buFont typeface="Wingdings" panose="05000000000000000000" pitchFamily="2" charset="2"/>
              <a:buChar char="ü"/>
            </a:pPr>
            <a:endParaRPr lang="en-US" sz="500" b="1" dirty="0"/>
          </a:p>
          <a:p>
            <a:pPr marL="285750" indent="-285750">
              <a:buFont typeface="Wingdings" panose="05000000000000000000" pitchFamily="2" charset="2"/>
              <a:buChar char="ü"/>
            </a:pPr>
            <a:r>
              <a:rPr lang="en-US" sz="1400" b="1" dirty="0"/>
              <a:t>Cost Containment</a:t>
            </a:r>
          </a:p>
          <a:p>
            <a:pPr marL="171450" indent="-171450">
              <a:buFont typeface="Wingdings" panose="05000000000000000000" pitchFamily="2" charset="2"/>
              <a:buChar char="ü"/>
            </a:pPr>
            <a:endParaRPr lang="en-US" sz="500" b="1" dirty="0"/>
          </a:p>
          <a:p>
            <a:pPr marL="285750" indent="-285750">
              <a:buFont typeface="Wingdings" panose="05000000000000000000" pitchFamily="2" charset="2"/>
              <a:buChar char="ü"/>
            </a:pPr>
            <a:r>
              <a:rPr lang="en-US" sz="1400" b="1" dirty="0"/>
              <a:t>Stop Loss Ratio</a:t>
            </a:r>
          </a:p>
          <a:p>
            <a:pPr marL="171450" indent="-171450">
              <a:buFont typeface="Wingdings" panose="05000000000000000000" pitchFamily="2" charset="2"/>
              <a:buChar char="ü"/>
            </a:pPr>
            <a:endParaRPr lang="en-US" sz="500" b="1" dirty="0"/>
          </a:p>
          <a:p>
            <a:pPr marL="285750" indent="-285750">
              <a:buFont typeface="Wingdings" panose="05000000000000000000" pitchFamily="2" charset="2"/>
              <a:buChar char="ü"/>
            </a:pPr>
            <a:r>
              <a:rPr lang="en-US" sz="1400" b="1" dirty="0"/>
              <a:t>Renewal/Win Rate</a:t>
            </a:r>
          </a:p>
          <a:p>
            <a:pPr marL="171450" indent="-171450">
              <a:buFont typeface="Wingdings" panose="05000000000000000000" pitchFamily="2" charset="2"/>
              <a:buChar char="ü"/>
            </a:pPr>
            <a:endParaRPr lang="en-US" sz="500" b="1" dirty="0"/>
          </a:p>
          <a:p>
            <a:pPr marL="285750" indent="-285750">
              <a:buFont typeface="Wingdings" panose="05000000000000000000" pitchFamily="2" charset="2"/>
              <a:buChar char="ü"/>
            </a:pPr>
            <a:r>
              <a:rPr lang="en-US" sz="1400" b="1" dirty="0"/>
              <a:t>Onboarding Experience</a:t>
            </a:r>
          </a:p>
        </p:txBody>
      </p:sp>
      <p:sp>
        <p:nvSpPr>
          <p:cNvPr id="11" name="Rectangle: Rounded Corners 10">
            <a:extLst>
              <a:ext uri="{FF2B5EF4-FFF2-40B4-BE49-F238E27FC236}">
                <a16:creationId xmlns:a16="http://schemas.microsoft.com/office/drawing/2014/main" id="{5869091D-D351-624B-8375-69A69F236A62}"/>
              </a:ext>
            </a:extLst>
          </p:cNvPr>
          <p:cNvSpPr/>
          <p:nvPr/>
        </p:nvSpPr>
        <p:spPr>
          <a:xfrm>
            <a:off x="8051802" y="1971412"/>
            <a:ext cx="3557587" cy="4205553"/>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171450" indent="-171450">
              <a:buFont typeface="Wingdings" panose="05000000000000000000" pitchFamily="2" charset="2"/>
              <a:buChar char="ü"/>
            </a:pPr>
            <a:endParaRPr lang="en-US" sz="1200" dirty="0"/>
          </a:p>
          <a:p>
            <a:pPr marL="171450" indent="-171450">
              <a:buFont typeface="Wingdings" panose="05000000000000000000" pitchFamily="2" charset="2"/>
              <a:buChar char="ü"/>
            </a:pPr>
            <a:endParaRPr lang="en-US" sz="1200" dirty="0"/>
          </a:p>
          <a:p>
            <a:pPr marL="171450" indent="-171450">
              <a:buFont typeface="Wingdings" panose="05000000000000000000" pitchFamily="2" charset="2"/>
              <a:buChar char="ü"/>
            </a:pPr>
            <a:endParaRPr lang="en-US" sz="1200" dirty="0"/>
          </a:p>
          <a:p>
            <a:pPr marL="285750" indent="-285750">
              <a:buFont typeface="Wingdings" panose="05000000000000000000" pitchFamily="2" charset="2"/>
              <a:buChar char="ü"/>
            </a:pPr>
            <a:r>
              <a:rPr lang="en-US" sz="1400" b="1" dirty="0"/>
              <a:t>Competitive Net Costs (Ingredient, Rebates, Administrative Costs)</a:t>
            </a:r>
          </a:p>
          <a:p>
            <a:pPr marL="171450" indent="-171450">
              <a:buFont typeface="Wingdings" panose="05000000000000000000" pitchFamily="2" charset="2"/>
              <a:buChar char="ü"/>
            </a:pPr>
            <a:endParaRPr lang="en-US" sz="800" b="1" dirty="0"/>
          </a:p>
          <a:p>
            <a:pPr marL="285750" indent="-285750">
              <a:buFont typeface="Wingdings" panose="05000000000000000000" pitchFamily="2" charset="2"/>
              <a:buChar char="ü"/>
            </a:pPr>
            <a:r>
              <a:rPr lang="en-US" sz="1400" b="1" dirty="0"/>
              <a:t>Member Focused Cost Containment</a:t>
            </a:r>
          </a:p>
          <a:p>
            <a:pPr marL="171450" indent="-171450">
              <a:buFont typeface="Wingdings" panose="05000000000000000000" pitchFamily="2" charset="2"/>
              <a:buChar char="ü"/>
            </a:pPr>
            <a:endParaRPr lang="en-US" sz="800" b="1" dirty="0"/>
          </a:p>
          <a:p>
            <a:pPr marL="285750" indent="-285750">
              <a:buFont typeface="Wingdings" panose="05000000000000000000" pitchFamily="2" charset="2"/>
              <a:buChar char="ü"/>
            </a:pPr>
            <a:r>
              <a:rPr lang="en-US" sz="1400" b="1" dirty="0"/>
              <a:t>Good Partnership Metrics</a:t>
            </a:r>
          </a:p>
          <a:p>
            <a:pPr marL="171450" indent="-171450">
              <a:buFont typeface="Wingdings" panose="05000000000000000000" pitchFamily="2" charset="2"/>
              <a:buChar char="ü"/>
            </a:pPr>
            <a:endParaRPr lang="en-US" sz="800" b="1" dirty="0"/>
          </a:p>
          <a:p>
            <a:pPr marL="285750" indent="-285750">
              <a:buFont typeface="Wingdings" panose="05000000000000000000" pitchFamily="2" charset="2"/>
              <a:buChar char="ü"/>
            </a:pPr>
            <a:r>
              <a:rPr lang="en-US" sz="1400" b="1" dirty="0"/>
              <a:t>Onboarding Experience</a:t>
            </a:r>
          </a:p>
          <a:p>
            <a:pPr marL="171450" indent="-171450">
              <a:buFont typeface="Wingdings" panose="05000000000000000000" pitchFamily="2" charset="2"/>
              <a:buChar char="ü"/>
            </a:pPr>
            <a:endParaRPr lang="en-US" sz="800" b="1" dirty="0"/>
          </a:p>
          <a:p>
            <a:pPr marL="285750" indent="-285750">
              <a:buFont typeface="Wingdings" panose="05000000000000000000" pitchFamily="2" charset="2"/>
              <a:buChar char="ü"/>
            </a:pPr>
            <a:r>
              <a:rPr lang="en-US" sz="1400" b="1" dirty="0"/>
              <a:t>Administrative Fee Structure</a:t>
            </a:r>
          </a:p>
          <a:p>
            <a:pPr marL="171450" indent="-171450">
              <a:buFont typeface="Wingdings" panose="05000000000000000000" pitchFamily="2" charset="2"/>
              <a:buChar char="ü"/>
            </a:pPr>
            <a:endParaRPr lang="en-US" sz="800" b="1" dirty="0"/>
          </a:p>
          <a:p>
            <a:pPr marL="285750" indent="-285750">
              <a:buFont typeface="Wingdings" panose="05000000000000000000" pitchFamily="2" charset="2"/>
              <a:buChar char="ü"/>
            </a:pPr>
            <a:r>
              <a:rPr lang="en-US" sz="1400" b="1" dirty="0"/>
              <a:t>Competitive/Business Landscape</a:t>
            </a:r>
          </a:p>
        </p:txBody>
      </p:sp>
      <p:sp>
        <p:nvSpPr>
          <p:cNvPr id="14" name="Rectangle: Rounded Corners 13">
            <a:extLst>
              <a:ext uri="{FF2B5EF4-FFF2-40B4-BE49-F238E27FC236}">
                <a16:creationId xmlns:a16="http://schemas.microsoft.com/office/drawing/2014/main" id="{7D80F6F3-579F-B2CB-993D-71472395D810}"/>
              </a:ext>
            </a:extLst>
          </p:cNvPr>
          <p:cNvSpPr/>
          <p:nvPr/>
        </p:nvSpPr>
        <p:spPr>
          <a:xfrm>
            <a:off x="4317206" y="1971412"/>
            <a:ext cx="3557587" cy="4205553"/>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171450" indent="-171450">
              <a:buFont typeface="Wingdings" panose="05000000000000000000" pitchFamily="2" charset="2"/>
              <a:buChar char="ü"/>
            </a:pPr>
            <a:endParaRPr lang="en-US" sz="1200" dirty="0"/>
          </a:p>
          <a:p>
            <a:pPr marL="171450" indent="-171450">
              <a:buFont typeface="Wingdings" panose="05000000000000000000" pitchFamily="2" charset="2"/>
              <a:buChar char="ü"/>
            </a:pPr>
            <a:endParaRPr lang="en-US" sz="1200" dirty="0"/>
          </a:p>
          <a:p>
            <a:pPr marL="171450" indent="-171450">
              <a:buFont typeface="Wingdings" panose="05000000000000000000" pitchFamily="2" charset="2"/>
              <a:buChar char="ü"/>
            </a:pPr>
            <a:endParaRPr lang="en-US" sz="1200" dirty="0"/>
          </a:p>
          <a:p>
            <a:pPr marL="285750" indent="-285750">
              <a:buFont typeface="Wingdings" panose="05000000000000000000" pitchFamily="2" charset="2"/>
              <a:buChar char="ü"/>
            </a:pPr>
            <a:r>
              <a:rPr lang="en-US" sz="1400" b="1" dirty="0"/>
              <a:t>Pricing</a:t>
            </a:r>
          </a:p>
          <a:p>
            <a:pPr marL="171450" indent="-171450">
              <a:buFont typeface="Wingdings" panose="05000000000000000000" pitchFamily="2" charset="2"/>
              <a:buChar char="ü"/>
            </a:pPr>
            <a:endParaRPr lang="en-US" sz="800" b="1" dirty="0"/>
          </a:p>
          <a:p>
            <a:pPr marL="285750" indent="-285750">
              <a:buFont typeface="Wingdings" panose="05000000000000000000" pitchFamily="2" charset="2"/>
              <a:buChar char="ü"/>
            </a:pPr>
            <a:r>
              <a:rPr lang="en-US" sz="1400" b="1" dirty="0"/>
              <a:t>Network Footprint / Wrap Network</a:t>
            </a:r>
          </a:p>
          <a:p>
            <a:pPr marL="171450" indent="-171450">
              <a:buFont typeface="Wingdings" panose="05000000000000000000" pitchFamily="2" charset="2"/>
              <a:buChar char="ü"/>
            </a:pPr>
            <a:endParaRPr lang="en-US" sz="800" b="1" dirty="0"/>
          </a:p>
          <a:p>
            <a:pPr marL="285750" indent="-285750">
              <a:buFont typeface="Wingdings" panose="05000000000000000000" pitchFamily="2" charset="2"/>
              <a:buChar char="ü"/>
            </a:pPr>
            <a:r>
              <a:rPr lang="en-US" sz="1400" b="1" dirty="0"/>
              <a:t>Network Stability​</a:t>
            </a:r>
          </a:p>
          <a:p>
            <a:pPr marL="171450" indent="-171450">
              <a:buFont typeface="Wingdings" panose="05000000000000000000" pitchFamily="2" charset="2"/>
              <a:buChar char="ü"/>
            </a:pPr>
            <a:endParaRPr lang="en-US" sz="800" b="1" dirty="0"/>
          </a:p>
          <a:p>
            <a:pPr marL="285750" indent="-285750">
              <a:buFont typeface="Wingdings" panose="05000000000000000000" pitchFamily="2" charset="2"/>
              <a:buChar char="ü"/>
            </a:pPr>
            <a:r>
              <a:rPr lang="en-US" sz="1400" b="1" dirty="0"/>
              <a:t>Appropriateness by State​</a:t>
            </a:r>
          </a:p>
          <a:p>
            <a:pPr marL="171450" indent="-171450">
              <a:buFont typeface="Wingdings" panose="05000000000000000000" pitchFamily="2" charset="2"/>
              <a:buChar char="ü"/>
            </a:pPr>
            <a:endParaRPr lang="en-US" sz="800" b="1" dirty="0"/>
          </a:p>
          <a:p>
            <a:pPr marL="285750" indent="-285750">
              <a:buFont typeface="Wingdings" panose="05000000000000000000" pitchFamily="2" charset="2"/>
              <a:buChar char="ü"/>
            </a:pPr>
            <a:r>
              <a:rPr lang="en-US" sz="1400" b="1" dirty="0"/>
              <a:t>Minimum Lives Requirements​</a:t>
            </a:r>
          </a:p>
          <a:p>
            <a:pPr marL="171450" indent="-171450">
              <a:buFont typeface="Wingdings" panose="05000000000000000000" pitchFamily="2" charset="2"/>
              <a:buChar char="ü"/>
            </a:pPr>
            <a:endParaRPr lang="en-US" sz="800" b="1" dirty="0"/>
          </a:p>
          <a:p>
            <a:pPr marL="285750" indent="-285750">
              <a:buFont typeface="Wingdings" panose="05000000000000000000" pitchFamily="2" charset="2"/>
              <a:buChar char="ü"/>
            </a:pPr>
            <a:r>
              <a:rPr lang="en-US" sz="1400" b="1" dirty="0"/>
              <a:t>Group Size Limitations​</a:t>
            </a:r>
          </a:p>
          <a:p>
            <a:pPr marL="171450" indent="-171450">
              <a:buFont typeface="Wingdings" panose="05000000000000000000" pitchFamily="2" charset="2"/>
              <a:buChar char="ü"/>
            </a:pPr>
            <a:endParaRPr lang="en-US" sz="800" b="1" dirty="0"/>
          </a:p>
          <a:p>
            <a:pPr marL="285750" indent="-285750">
              <a:buFont typeface="Wingdings" panose="05000000000000000000" pitchFamily="2" charset="2"/>
              <a:buChar char="ü"/>
            </a:pPr>
            <a:r>
              <a:rPr lang="en-US" sz="1400" b="1" dirty="0"/>
              <a:t>Investments​</a:t>
            </a:r>
          </a:p>
          <a:p>
            <a:pPr marL="171450" indent="-171450">
              <a:buFont typeface="Wingdings" panose="05000000000000000000" pitchFamily="2" charset="2"/>
              <a:buChar char="ü"/>
            </a:pPr>
            <a:endParaRPr lang="en-US" sz="800" b="1" dirty="0"/>
          </a:p>
          <a:p>
            <a:pPr marL="285750" indent="-285750">
              <a:buFont typeface="Wingdings" panose="05000000000000000000" pitchFamily="2" charset="2"/>
              <a:buChar char="ü"/>
            </a:pPr>
            <a:r>
              <a:rPr lang="en-US" sz="1400" b="1" dirty="0"/>
              <a:t>Tech Integration</a:t>
            </a:r>
          </a:p>
        </p:txBody>
      </p:sp>
      <p:grpSp>
        <p:nvGrpSpPr>
          <p:cNvPr id="21" name="Group 20">
            <a:extLst>
              <a:ext uri="{FF2B5EF4-FFF2-40B4-BE49-F238E27FC236}">
                <a16:creationId xmlns:a16="http://schemas.microsoft.com/office/drawing/2014/main" id="{5B942711-D6B2-3C47-588B-62679C284AAD}"/>
              </a:ext>
            </a:extLst>
          </p:cNvPr>
          <p:cNvGrpSpPr/>
          <p:nvPr/>
        </p:nvGrpSpPr>
        <p:grpSpPr>
          <a:xfrm>
            <a:off x="1355752" y="1771758"/>
            <a:ext cx="9480497" cy="656853"/>
            <a:chOff x="1355752" y="1514212"/>
            <a:chExt cx="9480497" cy="914400"/>
          </a:xfrm>
        </p:grpSpPr>
        <p:sp>
          <p:nvSpPr>
            <p:cNvPr id="17" name="Rectangle: Rounded Corners 16">
              <a:extLst>
                <a:ext uri="{FF2B5EF4-FFF2-40B4-BE49-F238E27FC236}">
                  <a16:creationId xmlns:a16="http://schemas.microsoft.com/office/drawing/2014/main" id="{A89567F2-F14D-636E-7E06-C7566BAB769D}"/>
                </a:ext>
              </a:extLst>
            </p:cNvPr>
            <p:cNvSpPr/>
            <p:nvPr/>
          </p:nvSpPr>
          <p:spPr>
            <a:xfrm>
              <a:off x="1355752" y="1514212"/>
              <a:ext cx="2011308" cy="914400"/>
            </a:xfrm>
            <a:prstGeom prst="roundRect">
              <a:avLst/>
            </a:prstGeom>
            <a:solidFill>
              <a:schemeClr val="bg2"/>
            </a:solidFill>
            <a:ln w="762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mj-lt"/>
                </a:rPr>
                <a:t>TPA</a:t>
              </a:r>
            </a:p>
          </p:txBody>
        </p:sp>
        <p:sp>
          <p:nvSpPr>
            <p:cNvPr id="19" name="Rectangle: Rounded Corners 18">
              <a:extLst>
                <a:ext uri="{FF2B5EF4-FFF2-40B4-BE49-F238E27FC236}">
                  <a16:creationId xmlns:a16="http://schemas.microsoft.com/office/drawing/2014/main" id="{D54E5F95-6B25-571B-5866-C05C154AFF9A}"/>
                </a:ext>
              </a:extLst>
            </p:cNvPr>
            <p:cNvSpPr/>
            <p:nvPr/>
          </p:nvSpPr>
          <p:spPr>
            <a:xfrm>
              <a:off x="5090345" y="1514212"/>
              <a:ext cx="2011308" cy="914400"/>
            </a:xfrm>
            <a:prstGeom prst="roundRect">
              <a:avLst/>
            </a:prstGeom>
            <a:solidFill>
              <a:schemeClr val="bg2"/>
            </a:solidFill>
            <a:ln w="762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mj-lt"/>
                </a:rPr>
                <a:t>NETWORK</a:t>
              </a:r>
            </a:p>
          </p:txBody>
        </p:sp>
        <p:sp>
          <p:nvSpPr>
            <p:cNvPr id="20" name="Rectangle: Rounded Corners 19">
              <a:extLst>
                <a:ext uri="{FF2B5EF4-FFF2-40B4-BE49-F238E27FC236}">
                  <a16:creationId xmlns:a16="http://schemas.microsoft.com/office/drawing/2014/main" id="{371B016A-8A13-BC4D-CFAE-208DBB0C1DCE}"/>
                </a:ext>
              </a:extLst>
            </p:cNvPr>
            <p:cNvSpPr/>
            <p:nvPr/>
          </p:nvSpPr>
          <p:spPr>
            <a:xfrm>
              <a:off x="8824941" y="1514212"/>
              <a:ext cx="2011308" cy="914400"/>
            </a:xfrm>
            <a:prstGeom prst="roundRect">
              <a:avLst/>
            </a:prstGeom>
            <a:solidFill>
              <a:schemeClr val="bg2"/>
            </a:solidFill>
            <a:ln w="762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mj-lt"/>
                </a:rPr>
                <a:t>PBM</a:t>
              </a:r>
            </a:p>
          </p:txBody>
        </p:sp>
      </p:grpSp>
    </p:spTree>
    <p:extLst>
      <p:ext uri="{BB962C8B-B14F-4D97-AF65-F5344CB8AC3E}">
        <p14:creationId xmlns:p14="http://schemas.microsoft.com/office/powerpoint/2010/main" val="126260267"/>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CA007F-6CC4-ECDF-AC32-15AA37C1D83A}"/>
              </a:ext>
            </a:extLst>
          </p:cNvPr>
          <p:cNvSpPr>
            <a:spLocks noGrp="1"/>
          </p:cNvSpPr>
          <p:nvPr>
            <p:ph type="title"/>
          </p:nvPr>
        </p:nvSpPr>
        <p:spPr/>
        <p:txBody>
          <a:bodyPr/>
          <a:lstStyle/>
          <a:p>
            <a:r>
              <a:rPr lang="en-US" dirty="0"/>
              <a:t>High Performance Captive Health Plan</a:t>
            </a:r>
          </a:p>
        </p:txBody>
      </p:sp>
      <p:sp>
        <p:nvSpPr>
          <p:cNvPr id="4" name="Slide Number Placeholder 3">
            <a:extLst>
              <a:ext uri="{FF2B5EF4-FFF2-40B4-BE49-F238E27FC236}">
                <a16:creationId xmlns:a16="http://schemas.microsoft.com/office/drawing/2014/main" id="{8DCC64C7-327E-9B31-5A60-10F05E66A45E}"/>
              </a:ext>
            </a:extLst>
          </p:cNvPr>
          <p:cNvSpPr>
            <a:spLocks noGrp="1"/>
          </p:cNvSpPr>
          <p:nvPr>
            <p:ph type="sldNum" sz="quarter" idx="10"/>
          </p:nvPr>
        </p:nvSpPr>
        <p:spPr/>
        <p:txBody>
          <a:bodyPr/>
          <a:lstStyle/>
          <a:p>
            <a:r>
              <a:rPr lang="en-US" b="1"/>
              <a:t>© </a:t>
            </a:r>
            <a:r>
              <a:rPr lang="en-US"/>
              <a:t>Roundstone Insurance  |  </a:t>
            </a:r>
            <a:fld id="{2F9EC209-50F4-4D97-90CB-E0EEF683E8C2}" type="slidenum">
              <a:rPr lang="en-US" smtClean="0"/>
              <a:pPr/>
              <a:t>8</a:t>
            </a:fld>
            <a:endParaRPr lang="en-US" dirty="0"/>
          </a:p>
        </p:txBody>
      </p:sp>
      <p:grpSp>
        <p:nvGrpSpPr>
          <p:cNvPr id="6" name="Group 5">
            <a:extLst>
              <a:ext uri="{FF2B5EF4-FFF2-40B4-BE49-F238E27FC236}">
                <a16:creationId xmlns:a16="http://schemas.microsoft.com/office/drawing/2014/main" id="{0236E70D-4F81-07B9-212E-46E62EE15B7D}"/>
              </a:ext>
            </a:extLst>
          </p:cNvPr>
          <p:cNvGrpSpPr/>
          <p:nvPr/>
        </p:nvGrpSpPr>
        <p:grpSpPr>
          <a:xfrm>
            <a:off x="582613" y="1770805"/>
            <a:ext cx="10909746" cy="4485737"/>
            <a:chOff x="618393" y="1814606"/>
            <a:chExt cx="10909746" cy="4485737"/>
          </a:xfrm>
        </p:grpSpPr>
        <p:sp>
          <p:nvSpPr>
            <p:cNvPr id="7" name="TextBox 20">
              <a:extLst>
                <a:ext uri="{FF2B5EF4-FFF2-40B4-BE49-F238E27FC236}">
                  <a16:creationId xmlns:a16="http://schemas.microsoft.com/office/drawing/2014/main" id="{30B3BF98-B669-990A-28C4-2B009C398A13}"/>
                </a:ext>
              </a:extLst>
            </p:cNvPr>
            <p:cNvSpPr txBox="1"/>
            <p:nvPr/>
          </p:nvSpPr>
          <p:spPr>
            <a:xfrm>
              <a:off x="703711" y="1979133"/>
              <a:ext cx="2586600" cy="30931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500" dirty="0"/>
                <a:t>Independent TPA with</a:t>
              </a:r>
            </a:p>
            <a:p>
              <a:r>
                <a:rPr lang="en-US" sz="1500" dirty="0"/>
                <a:t>Cost Saving Plan </a:t>
              </a:r>
            </a:p>
            <a:p>
              <a:r>
                <a:rPr lang="en-US" sz="1500" dirty="0"/>
                <a:t>Document Language</a:t>
              </a:r>
            </a:p>
            <a:p>
              <a:endParaRPr lang="en-US" sz="1500" dirty="0"/>
            </a:p>
            <a:p>
              <a:r>
                <a:rPr lang="en-US" sz="1500" dirty="0"/>
                <a:t>PBM Carve-out/Overlay</a:t>
              </a:r>
            </a:p>
            <a:p>
              <a:endParaRPr lang="en-US" sz="1500" dirty="0"/>
            </a:p>
            <a:p>
              <a:r>
                <a:rPr lang="en-US" sz="1500" dirty="0"/>
                <a:t>Current Plan Design</a:t>
              </a:r>
            </a:p>
            <a:p>
              <a:endParaRPr lang="en-US" sz="1500" dirty="0"/>
            </a:p>
            <a:p>
              <a:r>
                <a:rPr lang="en-US" sz="1500" dirty="0"/>
                <a:t>Concierge/Digital Health</a:t>
              </a:r>
            </a:p>
            <a:p>
              <a:endParaRPr lang="en-US" sz="1500" dirty="0"/>
            </a:p>
            <a:p>
              <a:r>
                <a:rPr lang="en-US" sz="1500" dirty="0"/>
                <a:t>Biometric Screening and Wellbeing Incentive for Employee </a:t>
              </a:r>
            </a:p>
          </p:txBody>
        </p:sp>
        <p:sp>
          <p:nvSpPr>
            <p:cNvPr id="8" name="TextBox 21">
              <a:extLst>
                <a:ext uri="{FF2B5EF4-FFF2-40B4-BE49-F238E27FC236}">
                  <a16:creationId xmlns:a16="http://schemas.microsoft.com/office/drawing/2014/main" id="{8641BC09-9A7D-00F3-EBDD-D9D6A35AF9BD}"/>
                </a:ext>
              </a:extLst>
            </p:cNvPr>
            <p:cNvSpPr txBox="1"/>
            <p:nvPr/>
          </p:nvSpPr>
          <p:spPr>
            <a:xfrm>
              <a:off x="3781022" y="2285784"/>
              <a:ext cx="3026255" cy="263149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500" dirty="0">
                  <a:solidFill>
                    <a:srgbClr val="39495B"/>
                  </a:solidFill>
                </a:rPr>
                <a:t>Data Analytics and Forum Attendance</a:t>
              </a:r>
            </a:p>
            <a:p>
              <a:endParaRPr lang="en-US" sz="1500" dirty="0">
                <a:solidFill>
                  <a:srgbClr val="39495B"/>
                </a:solidFill>
              </a:endParaRPr>
            </a:p>
            <a:p>
              <a:r>
                <a:rPr lang="en-US" sz="1500" dirty="0">
                  <a:solidFill>
                    <a:srgbClr val="39495B"/>
                  </a:solidFill>
                </a:rPr>
                <a:t>Plan Reviewed for Customized Cost and Risk Management Opportunities</a:t>
              </a:r>
            </a:p>
            <a:p>
              <a:endParaRPr lang="en-US" sz="1500" dirty="0">
                <a:solidFill>
                  <a:srgbClr val="39495B"/>
                </a:solidFill>
              </a:endParaRPr>
            </a:p>
            <a:p>
              <a:r>
                <a:rPr lang="en-US" sz="1500" dirty="0">
                  <a:solidFill>
                    <a:srgbClr val="39495B"/>
                  </a:solidFill>
                </a:rPr>
                <a:t>Incentive Based Plan Design</a:t>
              </a:r>
            </a:p>
            <a:p>
              <a:endParaRPr lang="en-US" sz="1500" dirty="0">
                <a:solidFill>
                  <a:srgbClr val="39495B"/>
                </a:solidFill>
              </a:endParaRPr>
            </a:p>
            <a:p>
              <a:r>
                <a:rPr lang="en-US" sz="1500" dirty="0">
                  <a:solidFill>
                    <a:srgbClr val="39495B"/>
                  </a:solidFill>
                </a:rPr>
                <a:t>Centers of Excellence/ Specialty Networks</a:t>
              </a:r>
            </a:p>
          </p:txBody>
        </p:sp>
        <p:sp>
          <p:nvSpPr>
            <p:cNvPr id="9" name="TextBox 22">
              <a:extLst>
                <a:ext uri="{FF2B5EF4-FFF2-40B4-BE49-F238E27FC236}">
                  <a16:creationId xmlns:a16="http://schemas.microsoft.com/office/drawing/2014/main" id="{397692ED-F640-84B3-5BF1-0AC8C89599D6}"/>
                </a:ext>
              </a:extLst>
            </p:cNvPr>
            <p:cNvSpPr txBox="1"/>
            <p:nvPr/>
          </p:nvSpPr>
          <p:spPr>
            <a:xfrm>
              <a:off x="7407785" y="2469528"/>
              <a:ext cx="3933315" cy="193899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500" dirty="0">
                  <a:solidFill>
                    <a:srgbClr val="39495B"/>
                  </a:solidFill>
                </a:rPr>
                <a:t>Data Analytics and Forum Attendance </a:t>
              </a:r>
            </a:p>
            <a:p>
              <a:endParaRPr lang="en-US" sz="1500" dirty="0">
                <a:solidFill>
                  <a:srgbClr val="39495B"/>
                </a:solidFill>
              </a:endParaRPr>
            </a:p>
            <a:p>
              <a:r>
                <a:rPr lang="en-US" sz="1500" dirty="0">
                  <a:solidFill>
                    <a:srgbClr val="39495B"/>
                  </a:solidFill>
                </a:rPr>
                <a:t>Plan Review for Customized Cost and Risk Management Opportunities </a:t>
              </a:r>
            </a:p>
            <a:p>
              <a:endParaRPr lang="en-US" sz="1500" dirty="0">
                <a:solidFill>
                  <a:srgbClr val="39495B"/>
                </a:solidFill>
              </a:endParaRPr>
            </a:p>
            <a:p>
              <a:r>
                <a:rPr lang="en-US" sz="1500" dirty="0">
                  <a:solidFill>
                    <a:srgbClr val="39495B"/>
                  </a:solidFill>
                </a:rPr>
                <a:t>Rx Formulary Review and Revision</a:t>
              </a:r>
            </a:p>
            <a:p>
              <a:endParaRPr lang="en-US" sz="1500" dirty="0">
                <a:solidFill>
                  <a:srgbClr val="39495B"/>
                </a:solidFill>
              </a:endParaRPr>
            </a:p>
            <a:p>
              <a:r>
                <a:rPr lang="en-US" sz="1500" dirty="0">
                  <a:solidFill>
                    <a:srgbClr val="39495B"/>
                  </a:solidFill>
                </a:rPr>
                <a:t>Network Strategy Review (RBP, DPC)</a:t>
              </a:r>
            </a:p>
          </p:txBody>
        </p:sp>
        <p:grpSp>
          <p:nvGrpSpPr>
            <p:cNvPr id="10" name="Group 9">
              <a:extLst>
                <a:ext uri="{FF2B5EF4-FFF2-40B4-BE49-F238E27FC236}">
                  <a16:creationId xmlns:a16="http://schemas.microsoft.com/office/drawing/2014/main" id="{DD8228E0-4595-B941-3CB5-51F1D6C08242}"/>
                </a:ext>
              </a:extLst>
            </p:cNvPr>
            <p:cNvGrpSpPr/>
            <p:nvPr/>
          </p:nvGrpSpPr>
          <p:grpSpPr>
            <a:xfrm>
              <a:off x="618393" y="5715568"/>
              <a:ext cx="8444089" cy="584775"/>
              <a:chOff x="618393" y="5626668"/>
              <a:chExt cx="8444089" cy="584775"/>
            </a:xfrm>
          </p:grpSpPr>
          <p:sp>
            <p:nvSpPr>
              <p:cNvPr id="25" name="TextBox 38">
                <a:extLst>
                  <a:ext uri="{FF2B5EF4-FFF2-40B4-BE49-F238E27FC236}">
                    <a16:creationId xmlns:a16="http://schemas.microsoft.com/office/drawing/2014/main" id="{FE031178-A12D-2C81-188E-7DD3E85E5CD8}"/>
                  </a:ext>
                </a:extLst>
              </p:cNvPr>
              <p:cNvSpPr txBox="1"/>
              <p:nvPr/>
            </p:nvSpPr>
            <p:spPr>
              <a:xfrm>
                <a:off x="618393" y="5626668"/>
                <a:ext cx="1611164" cy="58477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a:solidFill>
                      <a:schemeClr val="tx2"/>
                    </a:solidFill>
                    <a:latin typeface="+mj-lt"/>
                  </a:rPr>
                  <a:t>YEAR ONE: </a:t>
                </a:r>
              </a:p>
              <a:p>
                <a:r>
                  <a:rPr lang="en-US" sz="1600" dirty="0">
                    <a:solidFill>
                      <a:schemeClr val="tx2"/>
                    </a:solidFill>
                  </a:rPr>
                  <a:t>The Foundation</a:t>
                </a:r>
              </a:p>
            </p:txBody>
          </p:sp>
          <p:sp>
            <p:nvSpPr>
              <p:cNvPr id="26" name="TextBox 39">
                <a:extLst>
                  <a:ext uri="{FF2B5EF4-FFF2-40B4-BE49-F238E27FC236}">
                    <a16:creationId xmlns:a16="http://schemas.microsoft.com/office/drawing/2014/main" id="{25841F15-C911-38C1-A4F5-FF25381829C2}"/>
                  </a:ext>
                </a:extLst>
              </p:cNvPr>
              <p:cNvSpPr txBox="1"/>
              <p:nvPr/>
            </p:nvSpPr>
            <p:spPr>
              <a:xfrm>
                <a:off x="4158765" y="5626668"/>
                <a:ext cx="1595480" cy="58477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a:solidFill>
                      <a:srgbClr val="39495B"/>
                    </a:solidFill>
                    <a:latin typeface="+mj-lt"/>
                  </a:rPr>
                  <a:t>YEAR TWO: </a:t>
                </a:r>
              </a:p>
              <a:p>
                <a:r>
                  <a:rPr lang="en-US" sz="1600" dirty="0">
                    <a:solidFill>
                      <a:srgbClr val="39495B"/>
                    </a:solidFill>
                  </a:rPr>
                  <a:t>The Four Walls</a:t>
                </a:r>
              </a:p>
            </p:txBody>
          </p:sp>
          <p:sp>
            <p:nvSpPr>
              <p:cNvPr id="27" name="TextBox 40">
                <a:extLst>
                  <a:ext uri="{FF2B5EF4-FFF2-40B4-BE49-F238E27FC236}">
                    <a16:creationId xmlns:a16="http://schemas.microsoft.com/office/drawing/2014/main" id="{E77F8F39-2EC5-1BD8-6FB9-E0FE7D6780DB}"/>
                  </a:ext>
                </a:extLst>
              </p:cNvPr>
              <p:cNvSpPr txBox="1"/>
              <p:nvPr/>
            </p:nvSpPr>
            <p:spPr>
              <a:xfrm>
                <a:off x="7329637" y="5626668"/>
                <a:ext cx="1732845" cy="58477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a:solidFill>
                      <a:srgbClr val="39495B"/>
                    </a:solidFill>
                    <a:latin typeface="+mj-lt"/>
                  </a:rPr>
                  <a:t>YEAR THREE: </a:t>
                </a:r>
              </a:p>
              <a:p>
                <a:r>
                  <a:rPr lang="en-US" sz="1600" dirty="0">
                    <a:solidFill>
                      <a:srgbClr val="39495B"/>
                    </a:solidFill>
                  </a:rPr>
                  <a:t>The Roof</a:t>
                </a:r>
              </a:p>
            </p:txBody>
          </p:sp>
          <p:sp>
            <p:nvSpPr>
              <p:cNvPr id="28" name="Isosceles Triangle 27">
                <a:extLst>
                  <a:ext uri="{FF2B5EF4-FFF2-40B4-BE49-F238E27FC236}">
                    <a16:creationId xmlns:a16="http://schemas.microsoft.com/office/drawing/2014/main" id="{694CBFBC-BBEA-EE12-BAA5-5FF4DF82F38C}"/>
                  </a:ext>
                </a:extLst>
              </p:cNvPr>
              <p:cNvSpPr/>
              <p:nvPr/>
            </p:nvSpPr>
            <p:spPr>
              <a:xfrm rot="5400000">
                <a:off x="2976669" y="5712839"/>
                <a:ext cx="434982" cy="412437"/>
              </a:xfrm>
              <a:prstGeom prst="triangle">
                <a:avLst/>
              </a:prstGeom>
              <a:solidFill>
                <a:srgbClr val="9CB9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9" name="Isosceles Triangle 28">
                <a:extLst>
                  <a:ext uri="{FF2B5EF4-FFF2-40B4-BE49-F238E27FC236}">
                    <a16:creationId xmlns:a16="http://schemas.microsoft.com/office/drawing/2014/main" id="{37A7C7D1-B9EF-306C-A6D3-A656D5EC4991}"/>
                  </a:ext>
                </a:extLst>
              </p:cNvPr>
              <p:cNvSpPr/>
              <p:nvPr/>
            </p:nvSpPr>
            <p:spPr>
              <a:xfrm rot="5400000">
                <a:off x="6324449" y="5712838"/>
                <a:ext cx="434982" cy="412437"/>
              </a:xfrm>
              <a:prstGeom prst="triangle">
                <a:avLst/>
              </a:prstGeom>
              <a:solidFill>
                <a:srgbClr val="9CB9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11" name="Group 10">
              <a:extLst>
                <a:ext uri="{FF2B5EF4-FFF2-40B4-BE49-F238E27FC236}">
                  <a16:creationId xmlns:a16="http://schemas.microsoft.com/office/drawing/2014/main" id="{60950844-6826-308D-17C8-901E883BA3E5}"/>
                </a:ext>
              </a:extLst>
            </p:cNvPr>
            <p:cNvGrpSpPr/>
            <p:nvPr/>
          </p:nvGrpSpPr>
          <p:grpSpPr>
            <a:xfrm>
              <a:off x="3291695" y="1814606"/>
              <a:ext cx="3879517" cy="3541476"/>
              <a:chOff x="3291695" y="1814607"/>
              <a:chExt cx="3879517" cy="3541476"/>
            </a:xfrm>
            <a:solidFill>
              <a:schemeClr val="accent2"/>
            </a:solidFill>
          </p:grpSpPr>
          <p:sp>
            <p:nvSpPr>
              <p:cNvPr id="22" name="Rectangle 21">
                <a:extLst>
                  <a:ext uri="{FF2B5EF4-FFF2-40B4-BE49-F238E27FC236}">
                    <a16:creationId xmlns:a16="http://schemas.microsoft.com/office/drawing/2014/main" id="{ECE2DA13-8132-6BC5-7BC2-EC4752BA0BB9}"/>
                  </a:ext>
                </a:extLst>
              </p:cNvPr>
              <p:cNvSpPr/>
              <p:nvPr/>
            </p:nvSpPr>
            <p:spPr>
              <a:xfrm>
                <a:off x="3291695" y="1814607"/>
                <a:ext cx="152397" cy="35414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23" name="Rectangle 22">
                <a:extLst>
                  <a:ext uri="{FF2B5EF4-FFF2-40B4-BE49-F238E27FC236}">
                    <a16:creationId xmlns:a16="http://schemas.microsoft.com/office/drawing/2014/main" id="{387DD8C4-106E-E8C5-F628-BE4582AA5BEE}"/>
                  </a:ext>
                </a:extLst>
              </p:cNvPr>
              <p:cNvSpPr/>
              <p:nvPr/>
            </p:nvSpPr>
            <p:spPr>
              <a:xfrm rot="5400000">
                <a:off x="3890915" y="1217178"/>
                <a:ext cx="152401" cy="134725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24" name="Rectangle 23">
                <a:extLst>
                  <a:ext uri="{FF2B5EF4-FFF2-40B4-BE49-F238E27FC236}">
                    <a16:creationId xmlns:a16="http://schemas.microsoft.com/office/drawing/2014/main" id="{26934D3F-003E-91A3-0093-C9AB52866950}"/>
                  </a:ext>
                </a:extLst>
              </p:cNvPr>
              <p:cNvSpPr/>
              <p:nvPr/>
            </p:nvSpPr>
            <p:spPr>
              <a:xfrm>
                <a:off x="7018812" y="3030538"/>
                <a:ext cx="152400" cy="232554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12" name="Group 11">
              <a:extLst>
                <a:ext uri="{FF2B5EF4-FFF2-40B4-BE49-F238E27FC236}">
                  <a16:creationId xmlns:a16="http://schemas.microsoft.com/office/drawing/2014/main" id="{39695F11-791A-E518-933F-30C3EB2B0F54}"/>
                </a:ext>
              </a:extLst>
            </p:cNvPr>
            <p:cNvGrpSpPr/>
            <p:nvPr/>
          </p:nvGrpSpPr>
          <p:grpSpPr>
            <a:xfrm>
              <a:off x="703711" y="4631707"/>
              <a:ext cx="10419632" cy="756746"/>
              <a:chOff x="703711" y="4639573"/>
              <a:chExt cx="10419632" cy="756746"/>
            </a:xfrm>
          </p:grpSpPr>
          <p:sp>
            <p:nvSpPr>
              <p:cNvPr id="16" name="Rectangle 15">
                <a:extLst>
                  <a:ext uri="{FF2B5EF4-FFF2-40B4-BE49-F238E27FC236}">
                    <a16:creationId xmlns:a16="http://schemas.microsoft.com/office/drawing/2014/main" id="{65D8ACA1-C587-78B7-D7F7-9EA572162181}"/>
                  </a:ext>
                </a:extLst>
              </p:cNvPr>
              <p:cNvSpPr/>
              <p:nvPr/>
            </p:nvSpPr>
            <p:spPr>
              <a:xfrm rot="5400000">
                <a:off x="1997702" y="3942062"/>
                <a:ext cx="152401" cy="2740383"/>
              </a:xfrm>
              <a:prstGeom prst="rect">
                <a:avLst/>
              </a:prstGeom>
              <a:solidFill>
                <a:srgbClr val="9CB9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7" name="Rectangle 16">
                <a:extLst>
                  <a:ext uri="{FF2B5EF4-FFF2-40B4-BE49-F238E27FC236}">
                    <a16:creationId xmlns:a16="http://schemas.microsoft.com/office/drawing/2014/main" id="{7D4BFD96-509C-ADF8-E9D1-85551C164870}"/>
                  </a:ext>
                </a:extLst>
              </p:cNvPr>
              <p:cNvSpPr/>
              <p:nvPr/>
            </p:nvSpPr>
            <p:spPr>
              <a:xfrm rot="5400000">
                <a:off x="5231452" y="3448695"/>
                <a:ext cx="152401" cy="3727118"/>
              </a:xfrm>
              <a:prstGeom prst="rect">
                <a:avLst/>
              </a:prstGeom>
              <a:solidFill>
                <a:srgbClr val="9CB9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8" name="Rectangle 17">
                <a:extLst>
                  <a:ext uri="{FF2B5EF4-FFF2-40B4-BE49-F238E27FC236}">
                    <a16:creationId xmlns:a16="http://schemas.microsoft.com/office/drawing/2014/main" id="{26D682C9-B500-E516-5E36-64B297883829}"/>
                  </a:ext>
                </a:extLst>
              </p:cNvPr>
              <p:cNvSpPr/>
              <p:nvPr/>
            </p:nvSpPr>
            <p:spPr>
              <a:xfrm rot="5400000">
                <a:off x="8882211" y="3761630"/>
                <a:ext cx="158977" cy="3107828"/>
              </a:xfrm>
              <a:prstGeom prst="rect">
                <a:avLst/>
              </a:prstGeom>
              <a:solidFill>
                <a:srgbClr val="9CB9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9" name="Rectangle 18">
                <a:extLst>
                  <a:ext uri="{FF2B5EF4-FFF2-40B4-BE49-F238E27FC236}">
                    <a16:creationId xmlns:a16="http://schemas.microsoft.com/office/drawing/2014/main" id="{5F3BFC1E-59A8-15D3-9EF6-BD54B8BECF8F}"/>
                  </a:ext>
                </a:extLst>
              </p:cNvPr>
              <p:cNvSpPr/>
              <p:nvPr/>
            </p:nvSpPr>
            <p:spPr>
              <a:xfrm>
                <a:off x="10970943" y="4639573"/>
                <a:ext cx="152400" cy="748880"/>
              </a:xfrm>
              <a:prstGeom prst="rect">
                <a:avLst/>
              </a:prstGeom>
              <a:solidFill>
                <a:srgbClr val="9CB9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0" name="Rectangle 19">
                <a:extLst>
                  <a:ext uri="{FF2B5EF4-FFF2-40B4-BE49-F238E27FC236}">
                    <a16:creationId xmlns:a16="http://schemas.microsoft.com/office/drawing/2014/main" id="{D1AC5C3E-4F2E-0B53-C956-19A7BECEEDF7}"/>
                  </a:ext>
                </a:extLst>
              </p:cNvPr>
              <p:cNvSpPr/>
              <p:nvPr/>
            </p:nvSpPr>
            <p:spPr>
              <a:xfrm>
                <a:off x="10363214" y="4639573"/>
                <a:ext cx="152400" cy="756746"/>
              </a:xfrm>
              <a:prstGeom prst="rect">
                <a:avLst/>
              </a:prstGeom>
              <a:solidFill>
                <a:srgbClr val="9CB9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1" name="Rectangle 20">
                <a:extLst>
                  <a:ext uri="{FF2B5EF4-FFF2-40B4-BE49-F238E27FC236}">
                    <a16:creationId xmlns:a16="http://schemas.microsoft.com/office/drawing/2014/main" id="{BE80FBF6-9635-94CE-610E-35E98D9CE7C2}"/>
                  </a:ext>
                </a:extLst>
              </p:cNvPr>
              <p:cNvSpPr/>
              <p:nvPr/>
            </p:nvSpPr>
            <p:spPr>
              <a:xfrm rot="5400000">
                <a:off x="10666900" y="4335530"/>
                <a:ext cx="152400" cy="760486"/>
              </a:xfrm>
              <a:prstGeom prst="rect">
                <a:avLst/>
              </a:prstGeom>
              <a:solidFill>
                <a:srgbClr val="9CB9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grpSp>
        <p:grpSp>
          <p:nvGrpSpPr>
            <p:cNvPr id="13" name="Group 12">
              <a:extLst>
                <a:ext uri="{FF2B5EF4-FFF2-40B4-BE49-F238E27FC236}">
                  <a16:creationId xmlns:a16="http://schemas.microsoft.com/office/drawing/2014/main" id="{0A274A39-6A47-5FB6-F450-25D62F65832A}"/>
                </a:ext>
              </a:extLst>
            </p:cNvPr>
            <p:cNvGrpSpPr/>
            <p:nvPr/>
          </p:nvGrpSpPr>
          <p:grpSpPr>
            <a:xfrm>
              <a:off x="6552114" y="1840892"/>
              <a:ext cx="4976025" cy="229673"/>
              <a:chOff x="6552114" y="1731563"/>
              <a:chExt cx="4976025" cy="229673"/>
            </a:xfrm>
          </p:grpSpPr>
          <p:sp>
            <p:nvSpPr>
              <p:cNvPr id="14" name="Rectangle 13">
                <a:extLst>
                  <a:ext uri="{FF2B5EF4-FFF2-40B4-BE49-F238E27FC236}">
                    <a16:creationId xmlns:a16="http://schemas.microsoft.com/office/drawing/2014/main" id="{BA00BE75-2B9A-D46F-C8A5-805D1F55391A}"/>
                  </a:ext>
                </a:extLst>
              </p:cNvPr>
              <p:cNvSpPr/>
              <p:nvPr/>
            </p:nvSpPr>
            <p:spPr>
              <a:xfrm rot="4293022">
                <a:off x="7757554" y="603396"/>
                <a:ext cx="152400" cy="2563279"/>
              </a:xfrm>
              <a:prstGeom prst="rect">
                <a:avLst/>
              </a:prstGeom>
              <a:solidFill>
                <a:srgbClr val="9CB9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5" name="Rectangle 14">
                <a:extLst>
                  <a:ext uri="{FF2B5EF4-FFF2-40B4-BE49-F238E27FC236}">
                    <a16:creationId xmlns:a16="http://schemas.microsoft.com/office/drawing/2014/main" id="{AA9BF7A0-7F47-24CF-687B-418913CE5C18}"/>
                  </a:ext>
                </a:extLst>
              </p:cNvPr>
              <p:cNvSpPr/>
              <p:nvPr/>
            </p:nvSpPr>
            <p:spPr>
              <a:xfrm rot="17100000">
                <a:off x="10170300" y="526123"/>
                <a:ext cx="152400" cy="2563279"/>
              </a:xfrm>
              <a:prstGeom prst="rect">
                <a:avLst/>
              </a:prstGeom>
              <a:solidFill>
                <a:srgbClr val="9CB9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grpSp>
      </p:grpSp>
    </p:spTree>
    <p:extLst>
      <p:ext uri="{BB962C8B-B14F-4D97-AF65-F5344CB8AC3E}">
        <p14:creationId xmlns:p14="http://schemas.microsoft.com/office/powerpoint/2010/main" val="1952582836"/>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CA007F-6CC4-ECDF-AC32-15AA37C1D83A}"/>
              </a:ext>
            </a:extLst>
          </p:cNvPr>
          <p:cNvSpPr>
            <a:spLocks noGrp="1"/>
          </p:cNvSpPr>
          <p:nvPr>
            <p:ph type="title"/>
          </p:nvPr>
        </p:nvSpPr>
        <p:spPr>
          <a:xfrm>
            <a:off x="583003" y="606851"/>
            <a:ext cx="11369511" cy="656853"/>
          </a:xfrm>
        </p:spPr>
        <p:txBody>
          <a:bodyPr/>
          <a:lstStyle/>
          <a:p>
            <a:r>
              <a:rPr lang="en-US" dirty="0"/>
              <a:t>How’s Our Cost Containment Different?</a:t>
            </a:r>
          </a:p>
        </p:txBody>
      </p:sp>
      <p:sp>
        <p:nvSpPr>
          <p:cNvPr id="4" name="Slide Number Placeholder 3">
            <a:extLst>
              <a:ext uri="{FF2B5EF4-FFF2-40B4-BE49-F238E27FC236}">
                <a16:creationId xmlns:a16="http://schemas.microsoft.com/office/drawing/2014/main" id="{8DCC64C7-327E-9B31-5A60-10F05E66A45E}"/>
              </a:ext>
            </a:extLst>
          </p:cNvPr>
          <p:cNvSpPr>
            <a:spLocks noGrp="1"/>
          </p:cNvSpPr>
          <p:nvPr>
            <p:ph type="sldNum" sz="quarter" idx="10"/>
          </p:nvPr>
        </p:nvSpPr>
        <p:spPr/>
        <p:txBody>
          <a:bodyPr/>
          <a:lstStyle/>
          <a:p>
            <a:r>
              <a:rPr lang="en-US" b="1"/>
              <a:t>© </a:t>
            </a:r>
            <a:r>
              <a:rPr lang="en-US"/>
              <a:t>Roundstone Insurance  |  </a:t>
            </a:r>
            <a:fld id="{2F9EC209-50F4-4D97-90CB-E0EEF683E8C2}" type="slidenum">
              <a:rPr lang="en-US" smtClean="0"/>
              <a:pPr/>
              <a:t>9</a:t>
            </a:fld>
            <a:endParaRPr lang="en-US" dirty="0"/>
          </a:p>
        </p:txBody>
      </p:sp>
      <p:sp>
        <p:nvSpPr>
          <p:cNvPr id="5" name="Rectangle 4">
            <a:extLst>
              <a:ext uri="{FF2B5EF4-FFF2-40B4-BE49-F238E27FC236}">
                <a16:creationId xmlns:a16="http://schemas.microsoft.com/office/drawing/2014/main" id="{A3447BCA-0EA4-265C-A3D7-0534CC2EA985}"/>
              </a:ext>
            </a:extLst>
          </p:cNvPr>
          <p:cNvSpPr/>
          <p:nvPr/>
        </p:nvSpPr>
        <p:spPr>
          <a:xfrm>
            <a:off x="635405" y="1514405"/>
            <a:ext cx="3640397" cy="559293"/>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latin typeface="+mj-lt"/>
              </a:rPr>
              <a:t>REASON 1</a:t>
            </a:r>
          </a:p>
        </p:txBody>
      </p:sp>
      <p:sp>
        <p:nvSpPr>
          <p:cNvPr id="6" name="Rectangle 5">
            <a:extLst>
              <a:ext uri="{FF2B5EF4-FFF2-40B4-BE49-F238E27FC236}">
                <a16:creationId xmlns:a16="http://schemas.microsoft.com/office/drawing/2014/main" id="{C472CB3E-16B3-7799-CF60-4892B1EA28B5}"/>
              </a:ext>
            </a:extLst>
          </p:cNvPr>
          <p:cNvSpPr/>
          <p:nvPr/>
        </p:nvSpPr>
        <p:spPr>
          <a:xfrm>
            <a:off x="4275800" y="1514405"/>
            <a:ext cx="3640397" cy="559293"/>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latin typeface="+mj-lt"/>
              </a:rPr>
              <a:t>REASON 2</a:t>
            </a:r>
          </a:p>
        </p:txBody>
      </p:sp>
      <p:sp>
        <p:nvSpPr>
          <p:cNvPr id="7" name="Rectangle 6">
            <a:extLst>
              <a:ext uri="{FF2B5EF4-FFF2-40B4-BE49-F238E27FC236}">
                <a16:creationId xmlns:a16="http://schemas.microsoft.com/office/drawing/2014/main" id="{2BB92188-05A1-9103-5DE8-04DB9C23ECAB}"/>
              </a:ext>
            </a:extLst>
          </p:cNvPr>
          <p:cNvSpPr/>
          <p:nvPr/>
        </p:nvSpPr>
        <p:spPr>
          <a:xfrm>
            <a:off x="7916197" y="1514405"/>
            <a:ext cx="3640397" cy="559293"/>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latin typeface="+mj-lt"/>
              </a:rPr>
              <a:t>REASON 3</a:t>
            </a:r>
          </a:p>
        </p:txBody>
      </p:sp>
      <p:sp>
        <p:nvSpPr>
          <p:cNvPr id="8" name="Rectangle 7">
            <a:extLst>
              <a:ext uri="{FF2B5EF4-FFF2-40B4-BE49-F238E27FC236}">
                <a16:creationId xmlns:a16="http://schemas.microsoft.com/office/drawing/2014/main" id="{0BFA1DE4-65F1-E114-0BDC-91A4CD28256A}"/>
              </a:ext>
            </a:extLst>
          </p:cNvPr>
          <p:cNvSpPr/>
          <p:nvPr/>
        </p:nvSpPr>
        <p:spPr>
          <a:xfrm>
            <a:off x="635404" y="2073698"/>
            <a:ext cx="3640397" cy="4177451"/>
          </a:xfrm>
          <a:prstGeom prst="rect">
            <a:avLst/>
          </a:prstGeom>
          <a:solidFill>
            <a:schemeClr val="tx1">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230188"/>
            <a:endParaRPr lang="en-US" sz="2400" b="1" dirty="0">
              <a:latin typeface="+mj-lt"/>
            </a:endParaRPr>
          </a:p>
          <a:p>
            <a:pPr marL="230188"/>
            <a:r>
              <a:rPr lang="en-US" sz="2000" b="1" dirty="0">
                <a:latin typeface="+mj-lt"/>
              </a:rPr>
              <a:t>Quality, Affordable Healthcare.</a:t>
            </a:r>
          </a:p>
          <a:p>
            <a:pPr marL="230188"/>
            <a:endParaRPr lang="en-US" sz="1200" b="1" dirty="0">
              <a:latin typeface="+mj-lt"/>
            </a:endParaRPr>
          </a:p>
          <a:p>
            <a:pPr marL="461963" indent="-231775">
              <a:buFont typeface="Arial" panose="020B0604020202020204" pitchFamily="34" charset="0"/>
              <a:buChar char="•"/>
            </a:pPr>
            <a:r>
              <a:rPr lang="en-US" sz="2000" dirty="0"/>
              <a:t>With a smarter approach to healthcare, our cost containment solutions    do not sacrifice quality    of care.</a:t>
            </a:r>
          </a:p>
          <a:p>
            <a:endParaRPr lang="en-US" b="1" dirty="0">
              <a:latin typeface="+mj-lt"/>
            </a:endParaRPr>
          </a:p>
        </p:txBody>
      </p:sp>
      <p:sp>
        <p:nvSpPr>
          <p:cNvPr id="9" name="Rectangle 8">
            <a:extLst>
              <a:ext uri="{FF2B5EF4-FFF2-40B4-BE49-F238E27FC236}">
                <a16:creationId xmlns:a16="http://schemas.microsoft.com/office/drawing/2014/main" id="{D54C4E1E-F1FD-6620-467B-0A0B4C49705F}"/>
              </a:ext>
            </a:extLst>
          </p:cNvPr>
          <p:cNvSpPr/>
          <p:nvPr/>
        </p:nvSpPr>
        <p:spPr>
          <a:xfrm>
            <a:off x="4275800" y="2073697"/>
            <a:ext cx="3640397" cy="4177451"/>
          </a:xfrm>
          <a:prstGeom prst="rect">
            <a:avLst/>
          </a:prstGeom>
          <a:solidFill>
            <a:schemeClr val="accent2">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230188"/>
            <a:endParaRPr lang="en-US" sz="2400" b="1" dirty="0">
              <a:latin typeface="+mj-lt"/>
            </a:endParaRPr>
          </a:p>
          <a:p>
            <a:pPr marL="230188"/>
            <a:r>
              <a:rPr lang="en-US" sz="2000" b="1" dirty="0">
                <a:latin typeface="+mj-lt"/>
              </a:rPr>
              <a:t>Total Control Over Your Benefits Plan.</a:t>
            </a:r>
          </a:p>
          <a:p>
            <a:pPr marL="230188"/>
            <a:endParaRPr lang="en-US" sz="1200" b="1" dirty="0">
              <a:latin typeface="+mj-lt"/>
            </a:endParaRPr>
          </a:p>
          <a:p>
            <a:pPr marL="461963" indent="-231775">
              <a:buFont typeface="Arial" panose="020B0604020202020204" pitchFamily="34" charset="0"/>
              <a:buChar char="•"/>
            </a:pPr>
            <a:r>
              <a:rPr lang="en-US" sz="2000" dirty="0"/>
              <a:t>Our guided approach prioritizes flexibility through suggested solutions.</a:t>
            </a:r>
          </a:p>
          <a:p>
            <a:pPr marL="230188"/>
            <a:endParaRPr lang="en-US" sz="1200" dirty="0"/>
          </a:p>
          <a:p>
            <a:pPr marL="461963" indent="-231775">
              <a:buFont typeface="Arial" panose="020B0604020202020204" pitchFamily="34" charset="0"/>
              <a:buChar char="•"/>
            </a:pPr>
            <a:r>
              <a:rPr lang="en-US" sz="2000" dirty="0"/>
              <a:t>You’re never forced to    do anything.</a:t>
            </a:r>
          </a:p>
          <a:p>
            <a:endParaRPr lang="en-US" b="1" dirty="0">
              <a:latin typeface="+mj-lt"/>
            </a:endParaRPr>
          </a:p>
        </p:txBody>
      </p:sp>
      <p:sp>
        <p:nvSpPr>
          <p:cNvPr id="10" name="Rectangle 9">
            <a:extLst>
              <a:ext uri="{FF2B5EF4-FFF2-40B4-BE49-F238E27FC236}">
                <a16:creationId xmlns:a16="http://schemas.microsoft.com/office/drawing/2014/main" id="{F7143411-2CCF-7C64-07F1-744A2B252AEB}"/>
              </a:ext>
            </a:extLst>
          </p:cNvPr>
          <p:cNvSpPr/>
          <p:nvPr/>
        </p:nvSpPr>
        <p:spPr>
          <a:xfrm>
            <a:off x="7916195" y="2073697"/>
            <a:ext cx="3640397" cy="4177451"/>
          </a:xfrm>
          <a:prstGeom prst="rect">
            <a:avLst/>
          </a:prstGeom>
          <a:solidFill>
            <a:schemeClr val="tx1">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230188"/>
            <a:endParaRPr lang="en-US" sz="2400" b="1" dirty="0">
              <a:latin typeface="+mj-lt"/>
            </a:endParaRPr>
          </a:p>
          <a:p>
            <a:pPr marL="230188"/>
            <a:r>
              <a:rPr lang="en-US" sz="2000" b="1" dirty="0">
                <a:latin typeface="+mj-lt"/>
              </a:rPr>
              <a:t>Complete Transparency.</a:t>
            </a:r>
          </a:p>
          <a:p>
            <a:pPr marL="230188"/>
            <a:endParaRPr lang="en-US" sz="1200" b="1" dirty="0">
              <a:latin typeface="+mj-lt"/>
            </a:endParaRPr>
          </a:p>
          <a:p>
            <a:pPr marL="461963" indent="-231775">
              <a:buFont typeface="Arial" panose="020B0604020202020204" pitchFamily="34" charset="0"/>
              <a:buChar char="•"/>
            </a:pPr>
            <a:r>
              <a:rPr lang="en-US" sz="2000" dirty="0"/>
              <a:t>Our recommendations  are always pass-through  – we never take commission.</a:t>
            </a:r>
          </a:p>
          <a:p>
            <a:endParaRPr lang="en-US" b="1" dirty="0">
              <a:latin typeface="+mj-lt"/>
            </a:endParaRPr>
          </a:p>
        </p:txBody>
      </p:sp>
    </p:spTree>
    <p:extLst>
      <p:ext uri="{BB962C8B-B14F-4D97-AF65-F5344CB8AC3E}">
        <p14:creationId xmlns:p14="http://schemas.microsoft.com/office/powerpoint/2010/main" val="28817626"/>
      </p:ext>
    </p:extLst>
  </p:cSld>
  <p:clrMapOvr>
    <a:masterClrMapping/>
  </p:clrMapOvr>
  <p:transition spd="med">
    <p:fade/>
  </p:transition>
</p:sld>
</file>

<file path=ppt/theme/theme1.xml><?xml version="1.0" encoding="utf-8"?>
<a:theme xmlns:a="http://schemas.openxmlformats.org/drawingml/2006/main" name="Office Theme">
  <a:themeElements>
    <a:clrScheme name="Roundstone Color Palette">
      <a:dk1>
        <a:srgbClr val="39495B"/>
      </a:dk1>
      <a:lt1>
        <a:sysClr val="window" lastClr="FFFFFF"/>
      </a:lt1>
      <a:dk2>
        <a:srgbClr val="39495B"/>
      </a:dk2>
      <a:lt2>
        <a:srgbClr val="FFFFFF"/>
      </a:lt2>
      <a:accent1>
        <a:srgbClr val="39495B"/>
      </a:accent1>
      <a:accent2>
        <a:srgbClr val="9CB9C5"/>
      </a:accent2>
      <a:accent3>
        <a:srgbClr val="E5C568"/>
      </a:accent3>
      <a:accent4>
        <a:srgbClr val="A9BE5F"/>
      </a:accent4>
      <a:accent5>
        <a:srgbClr val="DD8A61"/>
      </a:accent5>
      <a:accent6>
        <a:srgbClr val="EBEBEB"/>
      </a:accent6>
      <a:hlink>
        <a:srgbClr val="9CB9C5"/>
      </a:hlink>
      <a:folHlink>
        <a:srgbClr val="39495B"/>
      </a:folHlink>
    </a:clrScheme>
    <a:fontScheme name="Roundstone Web Safe Default Font">
      <a:majorFont>
        <a:latin typeface="Arial Black"/>
        <a:ea typeface=""/>
        <a:cs typeface=""/>
      </a:majorFont>
      <a:minorFont>
        <a:latin typeface="Arial"/>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r">
          <a:defRPr sz="4000" dirty="0" smtClean="0">
            <a:solidFill>
              <a:schemeClr val="bg1"/>
            </a:solidFill>
            <a:latin typeface="+mj-lt"/>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5808</TotalTime>
  <Words>1057</Words>
  <Application>Microsoft Office PowerPoint</Application>
  <PresentationFormat>Widescreen</PresentationFormat>
  <Paragraphs>218</Paragraphs>
  <Slides>12</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Arial Black</vt:lpstr>
      <vt:lpstr>Calibri</vt:lpstr>
      <vt:lpstr>Proxima Nova</vt:lpstr>
      <vt:lpstr>Wingdings</vt:lpstr>
      <vt:lpstr>Office Theme</vt:lpstr>
      <vt:lpstr>PowerPoint Presentation</vt:lpstr>
      <vt:lpstr>PowerPoint Presentation</vt:lpstr>
      <vt:lpstr>How the Captive Works</vt:lpstr>
      <vt:lpstr>Cost Savings: 3 Ways to Save</vt:lpstr>
      <vt:lpstr>What is a Captive Distribution?</vt:lpstr>
      <vt:lpstr>PowerPoint Presentation</vt:lpstr>
      <vt:lpstr>Vetted Partnerships: Criteria</vt:lpstr>
      <vt:lpstr>High Performance Captive Health Plan</vt:lpstr>
      <vt:lpstr>How’s Our Cost Containment Different?</vt:lpstr>
      <vt:lpstr>How’s Our Underwriting Different?</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Mangione</dc:creator>
  <cp:lastModifiedBy>Chris Mangione</cp:lastModifiedBy>
  <cp:revision>619</cp:revision>
  <dcterms:created xsi:type="dcterms:W3CDTF">2021-12-28T16:37:05Z</dcterms:created>
  <dcterms:modified xsi:type="dcterms:W3CDTF">2024-07-31T19:38:36Z</dcterms:modified>
</cp:coreProperties>
</file>