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6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495B"/>
    <a:srgbClr val="DD8A61"/>
    <a:srgbClr val="7B868E"/>
    <a:srgbClr val="FFFFFF"/>
    <a:srgbClr val="9CB9C5"/>
    <a:srgbClr val="F0F0F0"/>
    <a:srgbClr val="A9BE5F"/>
    <a:srgbClr val="E5C56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57" autoAdjust="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DE2C4-FD3F-4F20-99F5-EB3C4A772D0D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D67AE-E65E-4B14-858F-3DE175250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822A42-F4C4-45CE-A218-402BE945D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C1498E-FB47-448D-8630-A3985BEAF3E6}"/>
              </a:ext>
            </a:extLst>
          </p:cNvPr>
          <p:cNvGrpSpPr/>
          <p:nvPr userDrawn="1"/>
        </p:nvGrpSpPr>
        <p:grpSpPr>
          <a:xfrm>
            <a:off x="678138" y="3498851"/>
            <a:ext cx="2673349" cy="2673349"/>
            <a:chOff x="1743739" y="685800"/>
            <a:chExt cx="3129570" cy="31295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048AFC-67D8-4E4B-BE12-408CF828ABC2}"/>
                </a:ext>
              </a:extLst>
            </p:cNvPr>
            <p:cNvSpPr/>
            <p:nvPr/>
          </p:nvSpPr>
          <p:spPr>
            <a:xfrm>
              <a:off x="1743739" y="685800"/>
              <a:ext cx="3129570" cy="3129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915113-9B60-4EAD-BB47-EB9D04691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863" y="751924"/>
              <a:ext cx="2997319" cy="2997319"/>
            </a:xfrm>
            <a:prstGeom prst="flowChartConnector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192F73-AE10-4513-847B-2FF35AEC61AB}"/>
              </a:ext>
            </a:extLst>
          </p:cNvPr>
          <p:cNvGrpSpPr/>
          <p:nvPr userDrawn="1"/>
        </p:nvGrpSpPr>
        <p:grpSpPr>
          <a:xfrm>
            <a:off x="1743739" y="685800"/>
            <a:ext cx="3129570" cy="3129570"/>
            <a:chOff x="1743739" y="685800"/>
            <a:chExt cx="3129570" cy="312957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2F3FF6-5F79-425E-8615-22BF99345FBA}"/>
                </a:ext>
              </a:extLst>
            </p:cNvPr>
            <p:cNvSpPr/>
            <p:nvPr/>
          </p:nvSpPr>
          <p:spPr>
            <a:xfrm>
              <a:off x="1743739" y="685800"/>
              <a:ext cx="3129570" cy="3129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C875F6-9961-43E3-AADD-5F628FA55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864" y="751925"/>
              <a:ext cx="2997319" cy="2997319"/>
            </a:xfrm>
            <a:prstGeom prst="flowChartConnector">
              <a:avLst/>
            </a:prstGeom>
          </p:spPr>
        </p:pic>
      </p:grp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1B43744-8658-4F25-A7F0-7CE9D82832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0335" y="2754766"/>
            <a:ext cx="5908675" cy="1155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Presentation Headline Goes Here</a:t>
            </a:r>
          </a:p>
          <a:p>
            <a:pPr lvl="0"/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722055E-98C5-4805-8C58-511654B6AF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0335" y="4087191"/>
            <a:ext cx="5908675" cy="3967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Subheading Goes Here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9AD495-4B6B-DB63-DA30-C626DF738A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629" y="685800"/>
            <a:ext cx="263646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7D45-526D-4013-A310-0345723B2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Headline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9FBA-1F18-4662-9308-07EB604DF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E1A788D-3BEC-4D0B-8959-9AD6A364BD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83780" y="1514475"/>
            <a:ext cx="10920412" cy="46497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graph here.</a:t>
            </a:r>
          </a:p>
        </p:txBody>
      </p:sp>
    </p:spTree>
    <p:extLst>
      <p:ext uri="{BB962C8B-B14F-4D97-AF65-F5344CB8AC3E}">
        <p14:creationId xmlns:p14="http://schemas.microsoft.com/office/powerpoint/2010/main" val="218865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7D45-526D-4013-A310-0345723B2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Headline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9FBA-1F18-4662-9308-07EB604DF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E7587CF-ED91-4200-83D8-65663AE3FD0A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583003" y="1514475"/>
            <a:ext cx="10920412" cy="46497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SmartArt graphic here.</a:t>
            </a:r>
          </a:p>
        </p:txBody>
      </p:sp>
    </p:spTree>
    <p:extLst>
      <p:ext uri="{BB962C8B-B14F-4D97-AF65-F5344CB8AC3E}">
        <p14:creationId xmlns:p14="http://schemas.microsoft.com/office/powerpoint/2010/main" val="162313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5B8776-495A-4A4D-9AB8-0F169D9A7F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3662DE-9B9B-4FC1-B252-DE5A88269854}"/>
              </a:ext>
            </a:extLst>
          </p:cNvPr>
          <p:cNvSpPr/>
          <p:nvPr userDrawn="1"/>
        </p:nvSpPr>
        <p:spPr>
          <a:xfrm>
            <a:off x="9312441" y="3861959"/>
            <a:ext cx="1980524" cy="1980524"/>
          </a:xfrm>
          <a:prstGeom prst="ellipse">
            <a:avLst/>
          </a:prstGeom>
          <a:solidFill>
            <a:srgbClr val="9CB9C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1F4E58-11A1-4CFC-BEFB-276EEDEC9BC2}"/>
              </a:ext>
            </a:extLst>
          </p:cNvPr>
          <p:cNvSpPr/>
          <p:nvPr userDrawn="1"/>
        </p:nvSpPr>
        <p:spPr>
          <a:xfrm>
            <a:off x="10589342" y="-786580"/>
            <a:ext cx="2310581" cy="2310581"/>
          </a:xfrm>
          <a:prstGeom prst="ellipse">
            <a:avLst/>
          </a:prstGeom>
          <a:solidFill>
            <a:srgbClr val="9CB9C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092A91-7271-41CD-BE73-804135B6BB7C}"/>
              </a:ext>
            </a:extLst>
          </p:cNvPr>
          <p:cNvSpPr/>
          <p:nvPr userDrawn="1"/>
        </p:nvSpPr>
        <p:spPr>
          <a:xfrm>
            <a:off x="-1408470" y="857251"/>
            <a:ext cx="3328220" cy="3328220"/>
          </a:xfrm>
          <a:prstGeom prst="ellipse">
            <a:avLst/>
          </a:prstGeom>
          <a:solidFill>
            <a:srgbClr val="9CB9C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819DB177-48E2-4BA4-9C39-DED84045A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050" y="3186222"/>
            <a:ext cx="3328220" cy="3331998"/>
          </a:xfrm>
          <a:prstGeom prst="rect">
            <a:avLst/>
          </a:prstGeom>
        </p:spPr>
      </p:pic>
      <p:pic>
        <p:nvPicPr>
          <p:cNvPr id="10" name="Picture 9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257A0F98-64F5-4E04-A46A-068A02AA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221" y="4852221"/>
            <a:ext cx="1091380" cy="1092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551FC9-D0F5-491E-AC7D-59EFF03C88F7}"/>
              </a:ext>
            </a:extLst>
          </p:cNvPr>
          <p:cNvSpPr txBox="1"/>
          <p:nvPr userDrawn="1"/>
        </p:nvSpPr>
        <p:spPr>
          <a:xfrm>
            <a:off x="1263445" y="2767280"/>
            <a:ext cx="9665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Thank you</a:t>
            </a:r>
            <a:r>
              <a:rPr lang="en-US" sz="8000" dirty="0">
                <a:solidFill>
                  <a:schemeClr val="accent2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64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04C1D3-D7E3-444F-BA19-34BEA3514F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4159D2-8BD4-4F07-AE5A-B0B01D7CC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2" y="685801"/>
            <a:ext cx="2636461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EB77F3-B58A-4961-B8B8-09E9BC4FEA38}"/>
              </a:ext>
            </a:extLst>
          </p:cNvPr>
          <p:cNvSpPr txBox="1"/>
          <p:nvPr userDrawn="1"/>
        </p:nvSpPr>
        <p:spPr>
          <a:xfrm>
            <a:off x="598120" y="2157239"/>
            <a:ext cx="4784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+mj-lt"/>
              </a:rPr>
              <a:t>Contact us</a:t>
            </a:r>
            <a:r>
              <a:rPr lang="en-US" sz="4000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pPr algn="l"/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+mn-lt"/>
              </a:rPr>
              <a:t>15422 Detroit Avenue, Lakewood, OH 44107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B55330-5E3F-424E-BDAA-AE9171F1D6A8}"/>
              </a:ext>
            </a:extLst>
          </p:cNvPr>
          <p:cNvGrpSpPr/>
          <p:nvPr userDrawn="1"/>
        </p:nvGrpSpPr>
        <p:grpSpPr>
          <a:xfrm>
            <a:off x="686040" y="3986249"/>
            <a:ext cx="4087348" cy="2185950"/>
            <a:chOff x="6856091" y="3986249"/>
            <a:chExt cx="4087348" cy="21859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08F69D-ED27-4248-B159-92FCD81F82BB}"/>
                </a:ext>
              </a:extLst>
            </p:cNvPr>
            <p:cNvGrpSpPr/>
            <p:nvPr userDrawn="1"/>
          </p:nvGrpSpPr>
          <p:grpSpPr>
            <a:xfrm>
              <a:off x="6856091" y="3986249"/>
              <a:ext cx="567998" cy="2185950"/>
              <a:chOff x="6856091" y="3887930"/>
              <a:chExt cx="567998" cy="2185950"/>
            </a:xfrm>
          </p:grpSpPr>
          <p:pic>
            <p:nvPicPr>
              <p:cNvPr id="10" name="Picture 9" descr="A close-up of the moon&#10;&#10;Description automatically generated with medium confidence">
                <a:extLst>
                  <a:ext uri="{FF2B5EF4-FFF2-40B4-BE49-F238E27FC236}">
                    <a16:creationId xmlns:a16="http://schemas.microsoft.com/office/drawing/2014/main" id="{7887081D-E2BA-43B3-9A5F-BE47CE784E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6091" y="3887930"/>
                <a:ext cx="567998" cy="56864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8FD5880-9F45-4587-9CAF-E413910CE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56091" y="5505238"/>
                <a:ext cx="567997" cy="56864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BF597FC-1A62-4A56-99E8-75F2D3133E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56091" y="4696584"/>
                <a:ext cx="567997" cy="568642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C8F2A8-59C6-4C68-9BBB-984302F5DDD7}"/>
                </a:ext>
              </a:extLst>
            </p:cNvPr>
            <p:cNvSpPr txBox="1"/>
            <p:nvPr userDrawn="1"/>
          </p:nvSpPr>
          <p:spPr>
            <a:xfrm>
              <a:off x="7522408" y="5703212"/>
              <a:ext cx="294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RoundstoneInsurance.com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54EE3D-20DE-42E6-A152-89F86B695AF5}"/>
                </a:ext>
              </a:extLst>
            </p:cNvPr>
            <p:cNvSpPr txBox="1"/>
            <p:nvPr userDrawn="1"/>
          </p:nvSpPr>
          <p:spPr>
            <a:xfrm>
              <a:off x="7522408" y="4894558"/>
              <a:ext cx="3421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info@roundstoneinsurance.com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9B372B-EFD0-424C-8B8E-47AC3BFBE0B0}"/>
                </a:ext>
              </a:extLst>
            </p:cNvPr>
            <p:cNvSpPr txBox="1"/>
            <p:nvPr userDrawn="1"/>
          </p:nvSpPr>
          <p:spPr>
            <a:xfrm>
              <a:off x="7522408" y="4085904"/>
              <a:ext cx="2647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440.617.0333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AD6DA1-842A-4491-BDE1-D57F9424CDEE}"/>
              </a:ext>
            </a:extLst>
          </p:cNvPr>
          <p:cNvGrpSpPr/>
          <p:nvPr userDrawn="1"/>
        </p:nvGrpSpPr>
        <p:grpSpPr>
          <a:xfrm>
            <a:off x="6385108" y="3498851"/>
            <a:ext cx="2673349" cy="2673349"/>
            <a:chOff x="1743739" y="685800"/>
            <a:chExt cx="3129570" cy="312957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AC06B19-1B48-42A7-8E74-004E01C0274C}"/>
                </a:ext>
              </a:extLst>
            </p:cNvPr>
            <p:cNvSpPr/>
            <p:nvPr/>
          </p:nvSpPr>
          <p:spPr>
            <a:xfrm>
              <a:off x="1743739" y="685800"/>
              <a:ext cx="3129570" cy="3129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EBEFDE-2471-4006-80D2-054A754B6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863" y="751924"/>
              <a:ext cx="2997319" cy="2997319"/>
            </a:xfrm>
            <a:prstGeom prst="flowChartConnector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E9BB7-B6F3-408B-AF50-57AC3B17746E}"/>
              </a:ext>
            </a:extLst>
          </p:cNvPr>
          <p:cNvGrpSpPr/>
          <p:nvPr userDrawn="1"/>
        </p:nvGrpSpPr>
        <p:grpSpPr>
          <a:xfrm>
            <a:off x="7450709" y="685800"/>
            <a:ext cx="3129570" cy="3129570"/>
            <a:chOff x="1743739" y="685800"/>
            <a:chExt cx="3129570" cy="312957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B2E257-EF7F-4043-A537-36B3EFC8D53A}"/>
                </a:ext>
              </a:extLst>
            </p:cNvPr>
            <p:cNvSpPr/>
            <p:nvPr/>
          </p:nvSpPr>
          <p:spPr>
            <a:xfrm>
              <a:off x="1743739" y="685800"/>
              <a:ext cx="3129570" cy="3129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7AB0DB-9004-4864-A21A-9C1F4FF5A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864" y="751925"/>
              <a:ext cx="2997319" cy="2997319"/>
            </a:xfrm>
            <a:prstGeom prst="flowChartConnector">
              <a:avLst/>
            </a:prstGeom>
          </p:spPr>
        </p:pic>
      </p:grpSp>
      <p:pic>
        <p:nvPicPr>
          <p:cNvPr id="30" name="Graphic 29" descr="Telephone outline">
            <a:extLst>
              <a:ext uri="{FF2B5EF4-FFF2-40B4-BE49-F238E27FC236}">
                <a16:creationId xmlns:a16="http://schemas.microsoft.com/office/drawing/2014/main" id="{FDB22E11-AC30-4990-8B23-644B0F9A26E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237" y="4050370"/>
            <a:ext cx="410580" cy="410580"/>
          </a:xfrm>
          <a:prstGeom prst="rect">
            <a:avLst/>
          </a:prstGeom>
        </p:spPr>
      </p:pic>
      <p:pic>
        <p:nvPicPr>
          <p:cNvPr id="32" name="Graphic 31" descr="Open envelope outline">
            <a:extLst>
              <a:ext uri="{FF2B5EF4-FFF2-40B4-BE49-F238E27FC236}">
                <a16:creationId xmlns:a16="http://schemas.microsoft.com/office/drawing/2014/main" id="{FD55F0BA-794F-4993-9161-958FF660863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7024" y="4888581"/>
            <a:ext cx="341006" cy="341006"/>
          </a:xfrm>
          <a:prstGeom prst="rect">
            <a:avLst/>
          </a:prstGeom>
        </p:spPr>
      </p:pic>
      <p:pic>
        <p:nvPicPr>
          <p:cNvPr id="34" name="Graphic 33" descr="Internet outline">
            <a:extLst>
              <a:ext uri="{FF2B5EF4-FFF2-40B4-BE49-F238E27FC236}">
                <a16:creationId xmlns:a16="http://schemas.microsoft.com/office/drawing/2014/main" id="{FF572B10-8230-4A5B-A66C-A1107C5F9D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2861" y="5694700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822A42-F4C4-45CE-A218-402BE945D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FDF735-2DEB-4FA9-A51C-B6CFC3320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691" y="685801"/>
            <a:ext cx="2636461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41245C-D1D8-44F0-9F98-C3FC1D69EAA3}"/>
              </a:ext>
            </a:extLst>
          </p:cNvPr>
          <p:cNvSpPr/>
          <p:nvPr userDrawn="1"/>
        </p:nvSpPr>
        <p:spPr>
          <a:xfrm>
            <a:off x="8164576" y="5063636"/>
            <a:ext cx="3340100" cy="546100"/>
          </a:xfrm>
          <a:prstGeom prst="rect">
            <a:avLst/>
          </a:prstGeom>
          <a:solidFill>
            <a:srgbClr val="9C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FOR INTERNAL USE ONLY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1FE383DB-36CA-4BBD-93B7-59DC3BF814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0335" y="2754766"/>
            <a:ext cx="5908675" cy="11559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Presentation Headline Goes Here</a:t>
            </a:r>
          </a:p>
          <a:p>
            <a:pPr lvl="0"/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B518D12-F48B-4D2C-8BC6-1F1BC88C0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0335" y="4087191"/>
            <a:ext cx="5908675" cy="3967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Subheading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9046F8-B3CD-4A16-BE98-AD52DEE9732C}"/>
              </a:ext>
            </a:extLst>
          </p:cNvPr>
          <p:cNvGrpSpPr/>
          <p:nvPr userDrawn="1"/>
        </p:nvGrpSpPr>
        <p:grpSpPr>
          <a:xfrm>
            <a:off x="678138" y="3498851"/>
            <a:ext cx="2673349" cy="2673349"/>
            <a:chOff x="1743739" y="685800"/>
            <a:chExt cx="3129570" cy="312957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4A47A3-B9AE-444F-96DE-5FED4FE2FAE8}"/>
                </a:ext>
              </a:extLst>
            </p:cNvPr>
            <p:cNvSpPr/>
            <p:nvPr/>
          </p:nvSpPr>
          <p:spPr>
            <a:xfrm>
              <a:off x="1743739" y="685800"/>
              <a:ext cx="3129570" cy="3129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C4AAB7F-C325-43FE-8250-5FFA5A7B4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863" y="751924"/>
              <a:ext cx="2997319" cy="2997319"/>
            </a:xfrm>
            <a:prstGeom prst="flowChartConnector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B65BEE-6BE0-4F0E-9AE0-97F9E1EBED9F}"/>
              </a:ext>
            </a:extLst>
          </p:cNvPr>
          <p:cNvGrpSpPr/>
          <p:nvPr userDrawn="1"/>
        </p:nvGrpSpPr>
        <p:grpSpPr>
          <a:xfrm>
            <a:off x="1743739" y="685800"/>
            <a:ext cx="3129570" cy="3129570"/>
            <a:chOff x="1743739" y="685800"/>
            <a:chExt cx="3129570" cy="312957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DCC1CB-AFF7-48D3-A392-2C7B74A0C85C}"/>
                </a:ext>
              </a:extLst>
            </p:cNvPr>
            <p:cNvSpPr/>
            <p:nvPr/>
          </p:nvSpPr>
          <p:spPr>
            <a:xfrm>
              <a:off x="1743739" y="685800"/>
              <a:ext cx="3129570" cy="3129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DBED2C9-925E-4189-B1C2-4F3B59C6D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864" y="751925"/>
              <a:ext cx="2997319" cy="2997319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6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42371A-D629-4A4D-94D9-D67493B3C472}"/>
              </a:ext>
            </a:extLst>
          </p:cNvPr>
          <p:cNvSpPr txBox="1">
            <a:spLocks/>
          </p:cNvSpPr>
          <p:nvPr userDrawn="1"/>
        </p:nvSpPr>
        <p:spPr>
          <a:xfrm>
            <a:off x="583002" y="606851"/>
            <a:ext cx="10921189" cy="656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 Easy Steps to Get Started!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E3F75-70E7-4AB3-8BE6-4223A6756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 dirty="0"/>
              <a:t>© </a:t>
            </a:r>
            <a:r>
              <a:rPr lang="en-US" dirty="0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DF2DA92E-29E1-4662-95D9-A2E89EC5F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08" y="1763093"/>
            <a:ext cx="1342647" cy="134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16DB09-8F99-4AE5-9FCB-AF3D2C518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07" y="4828029"/>
            <a:ext cx="1342646" cy="1344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6BDF5-CB17-45B8-BDDA-03B1F3CE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07" y="3295561"/>
            <a:ext cx="1342646" cy="1344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20A3D5-A4C0-47FC-B1BD-8271979AB4AD}"/>
              </a:ext>
            </a:extLst>
          </p:cNvPr>
          <p:cNvSpPr txBox="1"/>
          <p:nvPr userDrawn="1"/>
        </p:nvSpPr>
        <p:spPr>
          <a:xfrm>
            <a:off x="670390" y="1927346"/>
            <a:ext cx="1342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C926-20AB-4EFC-8586-B724A586BED7}"/>
              </a:ext>
            </a:extLst>
          </p:cNvPr>
          <p:cNvSpPr txBox="1"/>
          <p:nvPr userDrawn="1"/>
        </p:nvSpPr>
        <p:spPr>
          <a:xfrm>
            <a:off x="687808" y="3459815"/>
            <a:ext cx="1342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B5A5B-7CF2-4B88-AD76-3C0DD723C8CF}"/>
              </a:ext>
            </a:extLst>
          </p:cNvPr>
          <p:cNvSpPr txBox="1"/>
          <p:nvPr userDrawn="1"/>
        </p:nvSpPr>
        <p:spPr>
          <a:xfrm>
            <a:off x="687808" y="5009702"/>
            <a:ext cx="1342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880B5C-B084-43C1-BDD2-CF5CE66E1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3353" y="2209086"/>
            <a:ext cx="9130838" cy="452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here to add agenda item.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17097B4-D942-4ADB-B3A2-6938C97C4B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3353" y="3737231"/>
            <a:ext cx="9130838" cy="452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here to add agenda item.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2ABFC93-5F4D-411D-BD83-4F401B7C8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3353" y="5261975"/>
            <a:ext cx="9130838" cy="4521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here to add agenda item.</a:t>
            </a:r>
          </a:p>
        </p:txBody>
      </p:sp>
    </p:spTree>
    <p:extLst>
      <p:ext uri="{BB962C8B-B14F-4D97-AF65-F5344CB8AC3E}">
        <p14:creationId xmlns:p14="http://schemas.microsoft.com/office/powerpoint/2010/main" val="220548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5B8776-495A-4A4D-9AB8-0F169D9A7F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3662DE-9B9B-4FC1-B252-DE5A88269854}"/>
              </a:ext>
            </a:extLst>
          </p:cNvPr>
          <p:cNvSpPr/>
          <p:nvPr userDrawn="1"/>
        </p:nvSpPr>
        <p:spPr>
          <a:xfrm>
            <a:off x="9312441" y="3861959"/>
            <a:ext cx="1980524" cy="1980524"/>
          </a:xfrm>
          <a:prstGeom prst="ellipse">
            <a:avLst/>
          </a:prstGeom>
          <a:solidFill>
            <a:srgbClr val="9CB9C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1F4E58-11A1-4CFC-BEFB-276EEDEC9BC2}"/>
              </a:ext>
            </a:extLst>
          </p:cNvPr>
          <p:cNvSpPr/>
          <p:nvPr userDrawn="1"/>
        </p:nvSpPr>
        <p:spPr>
          <a:xfrm>
            <a:off x="10589342" y="-786580"/>
            <a:ext cx="2310581" cy="2310581"/>
          </a:xfrm>
          <a:prstGeom prst="ellipse">
            <a:avLst/>
          </a:prstGeom>
          <a:solidFill>
            <a:srgbClr val="9CB9C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092A91-7271-41CD-BE73-804135B6BB7C}"/>
              </a:ext>
            </a:extLst>
          </p:cNvPr>
          <p:cNvSpPr/>
          <p:nvPr userDrawn="1"/>
        </p:nvSpPr>
        <p:spPr>
          <a:xfrm>
            <a:off x="-1408470" y="857251"/>
            <a:ext cx="3328220" cy="3328220"/>
          </a:xfrm>
          <a:prstGeom prst="ellipse">
            <a:avLst/>
          </a:prstGeom>
          <a:solidFill>
            <a:srgbClr val="9CB9C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819DB177-48E2-4BA4-9C39-DED84045A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050" y="3186222"/>
            <a:ext cx="3328220" cy="3331998"/>
          </a:xfrm>
          <a:prstGeom prst="rect">
            <a:avLst/>
          </a:prstGeom>
        </p:spPr>
      </p:pic>
      <p:pic>
        <p:nvPicPr>
          <p:cNvPr id="10" name="Picture 9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257A0F98-64F5-4E04-A46A-068A02AA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221" y="4852221"/>
            <a:ext cx="1091380" cy="109261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26B37-A9FB-4F53-8EB7-B2DB42A5EE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1475" y="3072047"/>
            <a:ext cx="8909050" cy="546424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5190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92F41-C569-408D-9B93-BFA13A595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13" y="1514405"/>
            <a:ext cx="10922000" cy="46498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here to add text.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7D45-526D-4013-A310-0345723B2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Headline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9FBA-1F18-4662-9308-07EB604DF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0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One Column (no 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0791AB-67F2-4135-884E-9A3BF150073C}"/>
              </a:ext>
            </a:extLst>
          </p:cNvPr>
          <p:cNvSpPr/>
          <p:nvPr userDrawn="1"/>
        </p:nvSpPr>
        <p:spPr>
          <a:xfrm>
            <a:off x="8200102" y="1263704"/>
            <a:ext cx="3991897" cy="559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92F41-C569-408D-9B93-BFA13A595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13" y="1514405"/>
            <a:ext cx="10922000" cy="46498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here to add text.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7D45-526D-4013-A310-0345723B2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Headline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9FBA-1F18-4662-9308-07EB604DF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ark bg)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034A6-AE48-4431-A061-20F47713BA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92F41-C569-408D-9B93-BFA13A595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13" y="1514405"/>
            <a:ext cx="10922000" cy="46498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7D45-526D-4013-A310-0345723B2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9FBA-1F18-4662-9308-07EB604DF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44DDD2-F4A0-49F8-A929-EC0E29424C72}"/>
              </a:ext>
            </a:extLst>
          </p:cNvPr>
          <p:cNvSpPr/>
          <p:nvPr userDrawn="1"/>
        </p:nvSpPr>
        <p:spPr>
          <a:xfrm>
            <a:off x="11169445" y="3279058"/>
            <a:ext cx="3126658" cy="3126658"/>
          </a:xfrm>
          <a:prstGeom prst="ellipse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ED545-3C66-40C7-B1BE-25493136B83C}"/>
              </a:ext>
            </a:extLst>
          </p:cNvPr>
          <p:cNvSpPr/>
          <p:nvPr userDrawn="1"/>
        </p:nvSpPr>
        <p:spPr>
          <a:xfrm>
            <a:off x="8370345" y="1513546"/>
            <a:ext cx="3126658" cy="3126658"/>
          </a:xfrm>
          <a:prstGeom prst="ellipse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D966E3-7A49-454C-A0CA-3983C0B8DFC5}"/>
              </a:ext>
            </a:extLst>
          </p:cNvPr>
          <p:cNvSpPr/>
          <p:nvPr userDrawn="1"/>
        </p:nvSpPr>
        <p:spPr>
          <a:xfrm>
            <a:off x="11497003" y="1680385"/>
            <a:ext cx="1023177" cy="1023177"/>
          </a:xfrm>
          <a:prstGeom prst="ellipse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&#10;&#10;Description automatically generated">
            <a:extLst>
              <a:ext uri="{FF2B5EF4-FFF2-40B4-BE49-F238E27FC236}">
                <a16:creationId xmlns:a16="http://schemas.microsoft.com/office/drawing/2014/main" id="{27809F2B-1C16-408D-B249-D2D50338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3EE6E-DE9B-437B-9C60-0DCB72344B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685798"/>
            <a:ext cx="10820400" cy="5486400"/>
          </a:xfrm>
          <a:custGeom>
            <a:avLst/>
            <a:gdLst>
              <a:gd name="connsiteX0" fmla="*/ 0 w 10820400"/>
              <a:gd name="connsiteY0" fmla="*/ 0 h 5486400"/>
              <a:gd name="connsiteX1" fmla="*/ 892683 w 10820400"/>
              <a:gd name="connsiteY1" fmla="*/ 0 h 5486400"/>
              <a:gd name="connsiteX2" fmla="*/ 1677162 w 10820400"/>
              <a:gd name="connsiteY2" fmla="*/ 0 h 5486400"/>
              <a:gd name="connsiteX3" fmla="*/ 2245233 w 10820400"/>
              <a:gd name="connsiteY3" fmla="*/ 0 h 5486400"/>
              <a:gd name="connsiteX4" fmla="*/ 2596896 w 10820400"/>
              <a:gd name="connsiteY4" fmla="*/ 0 h 5486400"/>
              <a:gd name="connsiteX5" fmla="*/ 2948559 w 10820400"/>
              <a:gd name="connsiteY5" fmla="*/ 0 h 5486400"/>
              <a:gd name="connsiteX6" fmla="*/ 3841242 w 10820400"/>
              <a:gd name="connsiteY6" fmla="*/ 0 h 5486400"/>
              <a:gd name="connsiteX7" fmla="*/ 4625721 w 10820400"/>
              <a:gd name="connsiteY7" fmla="*/ 0 h 5486400"/>
              <a:gd name="connsiteX8" fmla="*/ 5518404 w 10820400"/>
              <a:gd name="connsiteY8" fmla="*/ 0 h 5486400"/>
              <a:gd name="connsiteX9" fmla="*/ 6086475 w 10820400"/>
              <a:gd name="connsiteY9" fmla="*/ 0 h 5486400"/>
              <a:gd name="connsiteX10" fmla="*/ 6438138 w 10820400"/>
              <a:gd name="connsiteY10" fmla="*/ 0 h 5486400"/>
              <a:gd name="connsiteX11" fmla="*/ 6898005 w 10820400"/>
              <a:gd name="connsiteY11" fmla="*/ 0 h 5486400"/>
              <a:gd name="connsiteX12" fmla="*/ 7790688 w 10820400"/>
              <a:gd name="connsiteY12" fmla="*/ 0 h 5486400"/>
              <a:gd name="connsiteX13" fmla="*/ 8683371 w 10820400"/>
              <a:gd name="connsiteY13" fmla="*/ 0 h 5486400"/>
              <a:gd name="connsiteX14" fmla="*/ 9035034 w 10820400"/>
              <a:gd name="connsiteY14" fmla="*/ 0 h 5486400"/>
              <a:gd name="connsiteX15" fmla="*/ 9711309 w 10820400"/>
              <a:gd name="connsiteY15" fmla="*/ 0 h 5486400"/>
              <a:gd name="connsiteX16" fmla="*/ 10820400 w 10820400"/>
              <a:gd name="connsiteY16" fmla="*/ 0 h 5486400"/>
              <a:gd name="connsiteX17" fmla="*/ 10820400 w 10820400"/>
              <a:gd name="connsiteY17" fmla="*/ 685800 h 5486400"/>
              <a:gd name="connsiteX18" fmla="*/ 10820400 w 10820400"/>
              <a:gd name="connsiteY18" fmla="*/ 1371600 h 5486400"/>
              <a:gd name="connsiteX19" fmla="*/ 10820400 w 10820400"/>
              <a:gd name="connsiteY19" fmla="*/ 2002536 h 5486400"/>
              <a:gd name="connsiteX20" fmla="*/ 10820400 w 10820400"/>
              <a:gd name="connsiteY20" fmla="*/ 2523744 h 5486400"/>
              <a:gd name="connsiteX21" fmla="*/ 10820400 w 10820400"/>
              <a:gd name="connsiteY21" fmla="*/ 3154680 h 5486400"/>
              <a:gd name="connsiteX22" fmla="*/ 10820400 w 10820400"/>
              <a:gd name="connsiteY22" fmla="*/ 3840480 h 5486400"/>
              <a:gd name="connsiteX23" fmla="*/ 10820400 w 10820400"/>
              <a:gd name="connsiteY23" fmla="*/ 4361688 h 5486400"/>
              <a:gd name="connsiteX24" fmla="*/ 10820400 w 10820400"/>
              <a:gd name="connsiteY24" fmla="*/ 5486400 h 5486400"/>
              <a:gd name="connsiteX25" fmla="*/ 10144125 w 10820400"/>
              <a:gd name="connsiteY25" fmla="*/ 5486400 h 5486400"/>
              <a:gd name="connsiteX26" fmla="*/ 9792462 w 10820400"/>
              <a:gd name="connsiteY26" fmla="*/ 5486400 h 5486400"/>
              <a:gd name="connsiteX27" fmla="*/ 9332595 w 10820400"/>
              <a:gd name="connsiteY27" fmla="*/ 5486400 h 5486400"/>
              <a:gd name="connsiteX28" fmla="*/ 8872728 w 10820400"/>
              <a:gd name="connsiteY28" fmla="*/ 5486400 h 5486400"/>
              <a:gd name="connsiteX29" fmla="*/ 8304657 w 10820400"/>
              <a:gd name="connsiteY29" fmla="*/ 5486400 h 5486400"/>
              <a:gd name="connsiteX30" fmla="*/ 7844790 w 10820400"/>
              <a:gd name="connsiteY30" fmla="*/ 5486400 h 5486400"/>
              <a:gd name="connsiteX31" fmla="*/ 7168515 w 10820400"/>
              <a:gd name="connsiteY31" fmla="*/ 5486400 h 5486400"/>
              <a:gd name="connsiteX32" fmla="*/ 6708648 w 10820400"/>
              <a:gd name="connsiteY32" fmla="*/ 5486400 h 5486400"/>
              <a:gd name="connsiteX33" fmla="*/ 5924169 w 10820400"/>
              <a:gd name="connsiteY33" fmla="*/ 5486400 h 5486400"/>
              <a:gd name="connsiteX34" fmla="*/ 5247894 w 10820400"/>
              <a:gd name="connsiteY34" fmla="*/ 5486400 h 5486400"/>
              <a:gd name="connsiteX35" fmla="*/ 4896231 w 10820400"/>
              <a:gd name="connsiteY35" fmla="*/ 5486400 h 5486400"/>
              <a:gd name="connsiteX36" fmla="*/ 4111752 w 10820400"/>
              <a:gd name="connsiteY36" fmla="*/ 5486400 h 5486400"/>
              <a:gd name="connsiteX37" fmla="*/ 3435477 w 10820400"/>
              <a:gd name="connsiteY37" fmla="*/ 5486400 h 5486400"/>
              <a:gd name="connsiteX38" fmla="*/ 2650998 w 10820400"/>
              <a:gd name="connsiteY38" fmla="*/ 5486400 h 5486400"/>
              <a:gd name="connsiteX39" fmla="*/ 2299335 w 10820400"/>
              <a:gd name="connsiteY39" fmla="*/ 5486400 h 5486400"/>
              <a:gd name="connsiteX40" fmla="*/ 1623060 w 10820400"/>
              <a:gd name="connsiteY40" fmla="*/ 5486400 h 5486400"/>
              <a:gd name="connsiteX41" fmla="*/ 838581 w 10820400"/>
              <a:gd name="connsiteY41" fmla="*/ 5486400 h 5486400"/>
              <a:gd name="connsiteX42" fmla="*/ 0 w 10820400"/>
              <a:gd name="connsiteY42" fmla="*/ 5486400 h 5486400"/>
              <a:gd name="connsiteX43" fmla="*/ 0 w 10820400"/>
              <a:gd name="connsiteY43" fmla="*/ 4690872 h 5486400"/>
              <a:gd name="connsiteX44" fmla="*/ 0 w 10820400"/>
              <a:gd name="connsiteY44" fmla="*/ 4169664 h 5486400"/>
              <a:gd name="connsiteX45" fmla="*/ 0 w 10820400"/>
              <a:gd name="connsiteY45" fmla="*/ 3483864 h 5486400"/>
              <a:gd name="connsiteX46" fmla="*/ 0 w 10820400"/>
              <a:gd name="connsiteY46" fmla="*/ 2688336 h 5486400"/>
              <a:gd name="connsiteX47" fmla="*/ 0 w 10820400"/>
              <a:gd name="connsiteY47" fmla="*/ 2002536 h 5486400"/>
              <a:gd name="connsiteX48" fmla="*/ 0 w 10820400"/>
              <a:gd name="connsiteY48" fmla="*/ 1261872 h 5486400"/>
              <a:gd name="connsiteX49" fmla="*/ 0 w 10820400"/>
              <a:gd name="connsiteY49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20400" h="5486400" fill="none" extrusionOk="0">
                <a:moveTo>
                  <a:pt x="0" y="0"/>
                </a:moveTo>
                <a:cubicBezTo>
                  <a:pt x="241696" y="16400"/>
                  <a:pt x="530008" y="-21083"/>
                  <a:pt x="892683" y="0"/>
                </a:cubicBezTo>
                <a:cubicBezTo>
                  <a:pt x="1255358" y="21083"/>
                  <a:pt x="1355971" y="2193"/>
                  <a:pt x="1677162" y="0"/>
                </a:cubicBezTo>
                <a:cubicBezTo>
                  <a:pt x="1998353" y="-2193"/>
                  <a:pt x="2039705" y="7350"/>
                  <a:pt x="2245233" y="0"/>
                </a:cubicBezTo>
                <a:cubicBezTo>
                  <a:pt x="2450761" y="-7350"/>
                  <a:pt x="2504558" y="3065"/>
                  <a:pt x="2596896" y="0"/>
                </a:cubicBezTo>
                <a:cubicBezTo>
                  <a:pt x="2689234" y="-3065"/>
                  <a:pt x="2780547" y="-1445"/>
                  <a:pt x="2948559" y="0"/>
                </a:cubicBezTo>
                <a:cubicBezTo>
                  <a:pt x="3116571" y="1445"/>
                  <a:pt x="3589302" y="-21472"/>
                  <a:pt x="3841242" y="0"/>
                </a:cubicBezTo>
                <a:cubicBezTo>
                  <a:pt x="4093182" y="21472"/>
                  <a:pt x="4369451" y="33840"/>
                  <a:pt x="4625721" y="0"/>
                </a:cubicBezTo>
                <a:cubicBezTo>
                  <a:pt x="4881991" y="-33840"/>
                  <a:pt x="5219826" y="-28954"/>
                  <a:pt x="5518404" y="0"/>
                </a:cubicBezTo>
                <a:cubicBezTo>
                  <a:pt x="5816982" y="28954"/>
                  <a:pt x="5949216" y="-12048"/>
                  <a:pt x="6086475" y="0"/>
                </a:cubicBezTo>
                <a:cubicBezTo>
                  <a:pt x="6223734" y="12048"/>
                  <a:pt x="6328454" y="1954"/>
                  <a:pt x="6438138" y="0"/>
                </a:cubicBezTo>
                <a:cubicBezTo>
                  <a:pt x="6547822" y="-1954"/>
                  <a:pt x="6742309" y="16593"/>
                  <a:pt x="6898005" y="0"/>
                </a:cubicBezTo>
                <a:cubicBezTo>
                  <a:pt x="7053701" y="-16593"/>
                  <a:pt x="7611380" y="-21019"/>
                  <a:pt x="7790688" y="0"/>
                </a:cubicBezTo>
                <a:cubicBezTo>
                  <a:pt x="7969996" y="21019"/>
                  <a:pt x="8298025" y="33376"/>
                  <a:pt x="8683371" y="0"/>
                </a:cubicBezTo>
                <a:cubicBezTo>
                  <a:pt x="9068717" y="-33376"/>
                  <a:pt x="8898915" y="-3500"/>
                  <a:pt x="9035034" y="0"/>
                </a:cubicBezTo>
                <a:cubicBezTo>
                  <a:pt x="9171153" y="3500"/>
                  <a:pt x="9496430" y="-22561"/>
                  <a:pt x="9711309" y="0"/>
                </a:cubicBezTo>
                <a:cubicBezTo>
                  <a:pt x="9926188" y="22561"/>
                  <a:pt x="10417670" y="-20322"/>
                  <a:pt x="10820400" y="0"/>
                </a:cubicBezTo>
                <a:cubicBezTo>
                  <a:pt x="10823449" y="153674"/>
                  <a:pt x="10824692" y="507188"/>
                  <a:pt x="10820400" y="685800"/>
                </a:cubicBezTo>
                <a:cubicBezTo>
                  <a:pt x="10816108" y="864412"/>
                  <a:pt x="10792373" y="1111248"/>
                  <a:pt x="10820400" y="1371600"/>
                </a:cubicBezTo>
                <a:cubicBezTo>
                  <a:pt x="10848427" y="1631952"/>
                  <a:pt x="10811704" y="1689469"/>
                  <a:pt x="10820400" y="2002536"/>
                </a:cubicBezTo>
                <a:cubicBezTo>
                  <a:pt x="10829096" y="2315603"/>
                  <a:pt x="10797127" y="2394749"/>
                  <a:pt x="10820400" y="2523744"/>
                </a:cubicBezTo>
                <a:cubicBezTo>
                  <a:pt x="10843673" y="2652739"/>
                  <a:pt x="10809930" y="2945556"/>
                  <a:pt x="10820400" y="3154680"/>
                </a:cubicBezTo>
                <a:cubicBezTo>
                  <a:pt x="10830870" y="3363804"/>
                  <a:pt x="10814266" y="3542578"/>
                  <a:pt x="10820400" y="3840480"/>
                </a:cubicBezTo>
                <a:cubicBezTo>
                  <a:pt x="10826534" y="4138382"/>
                  <a:pt x="10808321" y="4118952"/>
                  <a:pt x="10820400" y="4361688"/>
                </a:cubicBezTo>
                <a:cubicBezTo>
                  <a:pt x="10832479" y="4604424"/>
                  <a:pt x="10807024" y="5060544"/>
                  <a:pt x="10820400" y="5486400"/>
                </a:cubicBezTo>
                <a:cubicBezTo>
                  <a:pt x="10672603" y="5506509"/>
                  <a:pt x="10335496" y="5490160"/>
                  <a:pt x="10144125" y="5486400"/>
                </a:cubicBezTo>
                <a:cubicBezTo>
                  <a:pt x="9952755" y="5482640"/>
                  <a:pt x="9884068" y="5481798"/>
                  <a:pt x="9792462" y="5486400"/>
                </a:cubicBezTo>
                <a:cubicBezTo>
                  <a:pt x="9700856" y="5491002"/>
                  <a:pt x="9540306" y="5497438"/>
                  <a:pt x="9332595" y="5486400"/>
                </a:cubicBezTo>
                <a:cubicBezTo>
                  <a:pt x="9124884" y="5475362"/>
                  <a:pt x="8983767" y="5472109"/>
                  <a:pt x="8872728" y="5486400"/>
                </a:cubicBezTo>
                <a:cubicBezTo>
                  <a:pt x="8761689" y="5500691"/>
                  <a:pt x="8500825" y="5460992"/>
                  <a:pt x="8304657" y="5486400"/>
                </a:cubicBezTo>
                <a:cubicBezTo>
                  <a:pt x="8108489" y="5511808"/>
                  <a:pt x="7956183" y="5487807"/>
                  <a:pt x="7844790" y="5486400"/>
                </a:cubicBezTo>
                <a:cubicBezTo>
                  <a:pt x="7733397" y="5484993"/>
                  <a:pt x="7342607" y="5480412"/>
                  <a:pt x="7168515" y="5486400"/>
                </a:cubicBezTo>
                <a:cubicBezTo>
                  <a:pt x="6994423" y="5492388"/>
                  <a:pt x="6888406" y="5476510"/>
                  <a:pt x="6708648" y="5486400"/>
                </a:cubicBezTo>
                <a:cubicBezTo>
                  <a:pt x="6528890" y="5496290"/>
                  <a:pt x="6120349" y="5450248"/>
                  <a:pt x="5924169" y="5486400"/>
                </a:cubicBezTo>
                <a:cubicBezTo>
                  <a:pt x="5727989" y="5522552"/>
                  <a:pt x="5464064" y="5454987"/>
                  <a:pt x="5247894" y="5486400"/>
                </a:cubicBezTo>
                <a:cubicBezTo>
                  <a:pt x="5031725" y="5517813"/>
                  <a:pt x="5056645" y="5493291"/>
                  <a:pt x="4896231" y="5486400"/>
                </a:cubicBezTo>
                <a:cubicBezTo>
                  <a:pt x="4735817" y="5479509"/>
                  <a:pt x="4497713" y="5450186"/>
                  <a:pt x="4111752" y="5486400"/>
                </a:cubicBezTo>
                <a:cubicBezTo>
                  <a:pt x="3725791" y="5522614"/>
                  <a:pt x="3631025" y="5483710"/>
                  <a:pt x="3435477" y="5486400"/>
                </a:cubicBezTo>
                <a:cubicBezTo>
                  <a:pt x="3239930" y="5489090"/>
                  <a:pt x="2971073" y="5493345"/>
                  <a:pt x="2650998" y="5486400"/>
                </a:cubicBezTo>
                <a:cubicBezTo>
                  <a:pt x="2330923" y="5479455"/>
                  <a:pt x="2395853" y="5501678"/>
                  <a:pt x="2299335" y="5486400"/>
                </a:cubicBezTo>
                <a:cubicBezTo>
                  <a:pt x="2202817" y="5471122"/>
                  <a:pt x="1766234" y="5474931"/>
                  <a:pt x="1623060" y="5486400"/>
                </a:cubicBezTo>
                <a:cubicBezTo>
                  <a:pt x="1479886" y="5497869"/>
                  <a:pt x="1190059" y="5458628"/>
                  <a:pt x="838581" y="5486400"/>
                </a:cubicBezTo>
                <a:cubicBezTo>
                  <a:pt x="487103" y="5514172"/>
                  <a:pt x="331490" y="5483663"/>
                  <a:pt x="0" y="5486400"/>
                </a:cubicBezTo>
                <a:cubicBezTo>
                  <a:pt x="-34400" y="5116648"/>
                  <a:pt x="10670" y="4880835"/>
                  <a:pt x="0" y="4690872"/>
                </a:cubicBezTo>
                <a:cubicBezTo>
                  <a:pt x="-10670" y="4500909"/>
                  <a:pt x="-4982" y="4368826"/>
                  <a:pt x="0" y="4169664"/>
                </a:cubicBezTo>
                <a:cubicBezTo>
                  <a:pt x="4982" y="3970502"/>
                  <a:pt x="-22995" y="3667025"/>
                  <a:pt x="0" y="3483864"/>
                </a:cubicBezTo>
                <a:cubicBezTo>
                  <a:pt x="22995" y="3300703"/>
                  <a:pt x="-35296" y="2991841"/>
                  <a:pt x="0" y="2688336"/>
                </a:cubicBezTo>
                <a:cubicBezTo>
                  <a:pt x="35296" y="2384831"/>
                  <a:pt x="4539" y="2227286"/>
                  <a:pt x="0" y="2002536"/>
                </a:cubicBezTo>
                <a:cubicBezTo>
                  <a:pt x="-4539" y="1777786"/>
                  <a:pt x="-31203" y="1487062"/>
                  <a:pt x="0" y="1261872"/>
                </a:cubicBezTo>
                <a:cubicBezTo>
                  <a:pt x="31203" y="1036682"/>
                  <a:pt x="-28171" y="623590"/>
                  <a:pt x="0" y="0"/>
                </a:cubicBezTo>
                <a:close/>
              </a:path>
              <a:path w="10820400" h="5486400" stroke="0" extrusionOk="0">
                <a:moveTo>
                  <a:pt x="0" y="0"/>
                </a:moveTo>
                <a:cubicBezTo>
                  <a:pt x="112252" y="-4105"/>
                  <a:pt x="232086" y="13859"/>
                  <a:pt x="351663" y="0"/>
                </a:cubicBezTo>
                <a:cubicBezTo>
                  <a:pt x="471240" y="-13859"/>
                  <a:pt x="837454" y="-9044"/>
                  <a:pt x="1244346" y="0"/>
                </a:cubicBezTo>
                <a:cubicBezTo>
                  <a:pt x="1651238" y="9044"/>
                  <a:pt x="1495867" y="-2540"/>
                  <a:pt x="1704213" y="0"/>
                </a:cubicBezTo>
                <a:cubicBezTo>
                  <a:pt x="1912559" y="2540"/>
                  <a:pt x="1978532" y="1151"/>
                  <a:pt x="2164080" y="0"/>
                </a:cubicBezTo>
                <a:cubicBezTo>
                  <a:pt x="2349628" y="-1151"/>
                  <a:pt x="2399574" y="-845"/>
                  <a:pt x="2515743" y="0"/>
                </a:cubicBezTo>
                <a:cubicBezTo>
                  <a:pt x="2631912" y="845"/>
                  <a:pt x="3189748" y="-5767"/>
                  <a:pt x="3408426" y="0"/>
                </a:cubicBezTo>
                <a:cubicBezTo>
                  <a:pt x="3627104" y="5767"/>
                  <a:pt x="4035629" y="40955"/>
                  <a:pt x="4301109" y="0"/>
                </a:cubicBezTo>
                <a:cubicBezTo>
                  <a:pt x="4566589" y="-40955"/>
                  <a:pt x="4784182" y="12393"/>
                  <a:pt x="5085588" y="0"/>
                </a:cubicBezTo>
                <a:cubicBezTo>
                  <a:pt x="5386994" y="-12393"/>
                  <a:pt x="5495250" y="30928"/>
                  <a:pt x="5761863" y="0"/>
                </a:cubicBezTo>
                <a:cubicBezTo>
                  <a:pt x="6028476" y="-30928"/>
                  <a:pt x="5943967" y="-1700"/>
                  <a:pt x="6113526" y="0"/>
                </a:cubicBezTo>
                <a:cubicBezTo>
                  <a:pt x="6283085" y="1700"/>
                  <a:pt x="6430423" y="11841"/>
                  <a:pt x="6681597" y="0"/>
                </a:cubicBezTo>
                <a:cubicBezTo>
                  <a:pt x="6932771" y="-11841"/>
                  <a:pt x="7230315" y="-19275"/>
                  <a:pt x="7466076" y="0"/>
                </a:cubicBezTo>
                <a:cubicBezTo>
                  <a:pt x="7701837" y="19275"/>
                  <a:pt x="8037255" y="9756"/>
                  <a:pt x="8250555" y="0"/>
                </a:cubicBezTo>
                <a:cubicBezTo>
                  <a:pt x="8463855" y="-9756"/>
                  <a:pt x="8555273" y="-15547"/>
                  <a:pt x="8710422" y="0"/>
                </a:cubicBezTo>
                <a:cubicBezTo>
                  <a:pt x="8865571" y="15547"/>
                  <a:pt x="8894464" y="16167"/>
                  <a:pt x="9062085" y="0"/>
                </a:cubicBezTo>
                <a:cubicBezTo>
                  <a:pt x="9229706" y="-16167"/>
                  <a:pt x="9306863" y="9918"/>
                  <a:pt x="9521952" y="0"/>
                </a:cubicBezTo>
                <a:cubicBezTo>
                  <a:pt x="9737041" y="-9918"/>
                  <a:pt x="10369812" y="29100"/>
                  <a:pt x="10820400" y="0"/>
                </a:cubicBezTo>
                <a:cubicBezTo>
                  <a:pt x="10839888" y="241021"/>
                  <a:pt x="10790177" y="512725"/>
                  <a:pt x="10820400" y="685800"/>
                </a:cubicBezTo>
                <a:cubicBezTo>
                  <a:pt x="10850623" y="858875"/>
                  <a:pt x="10808660" y="978544"/>
                  <a:pt x="10820400" y="1261872"/>
                </a:cubicBezTo>
                <a:cubicBezTo>
                  <a:pt x="10832140" y="1545200"/>
                  <a:pt x="10818635" y="1658864"/>
                  <a:pt x="10820400" y="1783080"/>
                </a:cubicBezTo>
                <a:cubicBezTo>
                  <a:pt x="10822165" y="1907296"/>
                  <a:pt x="10813346" y="2054156"/>
                  <a:pt x="10820400" y="2304288"/>
                </a:cubicBezTo>
                <a:cubicBezTo>
                  <a:pt x="10827454" y="2554420"/>
                  <a:pt x="10803263" y="2788498"/>
                  <a:pt x="10820400" y="3099816"/>
                </a:cubicBezTo>
                <a:cubicBezTo>
                  <a:pt x="10837537" y="3411134"/>
                  <a:pt x="10848528" y="3500998"/>
                  <a:pt x="10820400" y="3730752"/>
                </a:cubicBezTo>
                <a:cubicBezTo>
                  <a:pt x="10792272" y="3960506"/>
                  <a:pt x="10805839" y="4106716"/>
                  <a:pt x="10820400" y="4471416"/>
                </a:cubicBezTo>
                <a:cubicBezTo>
                  <a:pt x="10834961" y="4836116"/>
                  <a:pt x="10868323" y="5086633"/>
                  <a:pt x="10820400" y="5486400"/>
                </a:cubicBezTo>
                <a:cubicBezTo>
                  <a:pt x="10707051" y="5487979"/>
                  <a:pt x="10637583" y="5499362"/>
                  <a:pt x="10468737" y="5486400"/>
                </a:cubicBezTo>
                <a:cubicBezTo>
                  <a:pt x="10299891" y="5473438"/>
                  <a:pt x="9869944" y="5461207"/>
                  <a:pt x="9576054" y="5486400"/>
                </a:cubicBezTo>
                <a:cubicBezTo>
                  <a:pt x="9282164" y="5511593"/>
                  <a:pt x="9114018" y="5454224"/>
                  <a:pt x="8791575" y="5486400"/>
                </a:cubicBezTo>
                <a:cubicBezTo>
                  <a:pt x="8469132" y="5518576"/>
                  <a:pt x="8198348" y="5469523"/>
                  <a:pt x="8007096" y="5486400"/>
                </a:cubicBezTo>
                <a:cubicBezTo>
                  <a:pt x="7815844" y="5503277"/>
                  <a:pt x="7631717" y="5485439"/>
                  <a:pt x="7330821" y="5486400"/>
                </a:cubicBezTo>
                <a:cubicBezTo>
                  <a:pt x="7029925" y="5487361"/>
                  <a:pt x="6971903" y="5480136"/>
                  <a:pt x="6762750" y="5486400"/>
                </a:cubicBezTo>
                <a:cubicBezTo>
                  <a:pt x="6553597" y="5492664"/>
                  <a:pt x="6283641" y="5511187"/>
                  <a:pt x="6086475" y="5486400"/>
                </a:cubicBezTo>
                <a:cubicBezTo>
                  <a:pt x="5889310" y="5461613"/>
                  <a:pt x="5667185" y="5512225"/>
                  <a:pt x="5301996" y="5486400"/>
                </a:cubicBezTo>
                <a:cubicBezTo>
                  <a:pt x="4936807" y="5460575"/>
                  <a:pt x="5056648" y="5486555"/>
                  <a:pt x="4950333" y="5486400"/>
                </a:cubicBezTo>
                <a:cubicBezTo>
                  <a:pt x="4844018" y="5486245"/>
                  <a:pt x="4545515" y="5484752"/>
                  <a:pt x="4165854" y="5486400"/>
                </a:cubicBezTo>
                <a:cubicBezTo>
                  <a:pt x="3786193" y="5488048"/>
                  <a:pt x="3732151" y="5489496"/>
                  <a:pt x="3489579" y="5486400"/>
                </a:cubicBezTo>
                <a:cubicBezTo>
                  <a:pt x="3247007" y="5483304"/>
                  <a:pt x="3075405" y="5478805"/>
                  <a:pt x="2921508" y="5486400"/>
                </a:cubicBezTo>
                <a:cubicBezTo>
                  <a:pt x="2767611" y="5493995"/>
                  <a:pt x="2295377" y="5517833"/>
                  <a:pt x="2028825" y="5486400"/>
                </a:cubicBezTo>
                <a:cubicBezTo>
                  <a:pt x="1762273" y="5454967"/>
                  <a:pt x="1750949" y="5488149"/>
                  <a:pt x="1568958" y="5486400"/>
                </a:cubicBezTo>
                <a:cubicBezTo>
                  <a:pt x="1386967" y="5484651"/>
                  <a:pt x="1318027" y="5492364"/>
                  <a:pt x="1217295" y="5486400"/>
                </a:cubicBezTo>
                <a:cubicBezTo>
                  <a:pt x="1116563" y="5480436"/>
                  <a:pt x="947507" y="5473816"/>
                  <a:pt x="865632" y="5486400"/>
                </a:cubicBezTo>
                <a:cubicBezTo>
                  <a:pt x="783757" y="5498984"/>
                  <a:pt x="360679" y="5490984"/>
                  <a:pt x="0" y="5486400"/>
                </a:cubicBezTo>
                <a:cubicBezTo>
                  <a:pt x="6051" y="5308794"/>
                  <a:pt x="27690" y="5184214"/>
                  <a:pt x="0" y="4910328"/>
                </a:cubicBezTo>
                <a:cubicBezTo>
                  <a:pt x="-27690" y="4636442"/>
                  <a:pt x="-3212" y="4594482"/>
                  <a:pt x="0" y="4279392"/>
                </a:cubicBezTo>
                <a:cubicBezTo>
                  <a:pt x="3212" y="3964302"/>
                  <a:pt x="-218" y="3838552"/>
                  <a:pt x="0" y="3648456"/>
                </a:cubicBezTo>
                <a:cubicBezTo>
                  <a:pt x="218" y="3458360"/>
                  <a:pt x="-13086" y="3257320"/>
                  <a:pt x="0" y="3127248"/>
                </a:cubicBezTo>
                <a:cubicBezTo>
                  <a:pt x="13086" y="2997176"/>
                  <a:pt x="-25433" y="2757423"/>
                  <a:pt x="0" y="2606040"/>
                </a:cubicBezTo>
                <a:cubicBezTo>
                  <a:pt x="25433" y="2454657"/>
                  <a:pt x="-173" y="2257800"/>
                  <a:pt x="0" y="2084832"/>
                </a:cubicBezTo>
                <a:cubicBezTo>
                  <a:pt x="173" y="1911864"/>
                  <a:pt x="30792" y="1579813"/>
                  <a:pt x="0" y="1344168"/>
                </a:cubicBezTo>
                <a:cubicBezTo>
                  <a:pt x="-30792" y="1108523"/>
                  <a:pt x="-6611" y="955039"/>
                  <a:pt x="0" y="768096"/>
                </a:cubicBezTo>
                <a:cubicBezTo>
                  <a:pt x="6611" y="581153"/>
                  <a:pt x="18753" y="270944"/>
                  <a:pt x="0" y="0"/>
                </a:cubicBezTo>
                <a:close/>
              </a:path>
            </a:pathLst>
          </a:custGeom>
          <a:ln>
            <a:solidFill>
              <a:srgbClr val="7B868E"/>
            </a:solidFill>
            <a:extLst>
              <a:ext uri="{C807C97D-BFC1-408E-A445-0C87EB9F89A2}">
                <ask:lineSketchStyleProps xmlns:ask="http://schemas.microsoft.com/office/drawing/2018/sketchyshapes" sd="2915642830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an image here.</a:t>
            </a:r>
          </a:p>
        </p:txBody>
      </p:sp>
    </p:spTree>
    <p:extLst>
      <p:ext uri="{BB962C8B-B14F-4D97-AF65-F5344CB8AC3E}">
        <p14:creationId xmlns:p14="http://schemas.microsoft.com/office/powerpoint/2010/main" val="10763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7D45-526D-4013-A310-0345723B2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Headline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9FBA-1F18-4662-9308-07EB604DF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D24648C-F96C-4028-824A-7CE8014A031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82192" y="1514475"/>
            <a:ext cx="10922000" cy="46497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table here.</a:t>
            </a:r>
          </a:p>
        </p:txBody>
      </p:sp>
    </p:spTree>
    <p:extLst>
      <p:ext uri="{BB962C8B-B14F-4D97-AF65-F5344CB8AC3E}">
        <p14:creationId xmlns:p14="http://schemas.microsoft.com/office/powerpoint/2010/main" val="347684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7277564-4AC4-41F2-9798-0AC1A67BBB83}"/>
              </a:ext>
            </a:extLst>
          </p:cNvPr>
          <p:cNvSpPr/>
          <p:nvPr userDrawn="1"/>
        </p:nvSpPr>
        <p:spPr>
          <a:xfrm>
            <a:off x="11169445" y="3279058"/>
            <a:ext cx="3126658" cy="3126658"/>
          </a:xfrm>
          <a:prstGeom prst="ellipse">
            <a:avLst/>
          </a:prstGeom>
          <a:solidFill>
            <a:srgbClr val="EBEB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29255779-6E32-4198-8F17-FBD4DC1B399B}"/>
              </a:ext>
            </a:extLst>
          </p:cNvPr>
          <p:cNvSpPr txBox="1">
            <a:spLocks/>
          </p:cNvSpPr>
          <p:nvPr userDrawn="1"/>
        </p:nvSpPr>
        <p:spPr>
          <a:xfrm>
            <a:off x="5590335" y="2806437"/>
            <a:ext cx="5908675" cy="54087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Headline Goes Here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FCC316-38B0-46B3-A1FF-200F84C18687}"/>
              </a:ext>
            </a:extLst>
          </p:cNvPr>
          <p:cNvSpPr/>
          <p:nvPr userDrawn="1"/>
        </p:nvSpPr>
        <p:spPr>
          <a:xfrm>
            <a:off x="8370345" y="1513546"/>
            <a:ext cx="3126658" cy="3126658"/>
          </a:xfrm>
          <a:prstGeom prst="ellipse">
            <a:avLst/>
          </a:prstGeom>
          <a:solidFill>
            <a:srgbClr val="EBEB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F1FD70-2292-4FAA-9E95-8B0FC9DFCF1E}"/>
              </a:ext>
            </a:extLst>
          </p:cNvPr>
          <p:cNvSpPr/>
          <p:nvPr userDrawn="1"/>
        </p:nvSpPr>
        <p:spPr>
          <a:xfrm>
            <a:off x="11497003" y="1680385"/>
            <a:ext cx="1023177" cy="1023177"/>
          </a:xfrm>
          <a:prstGeom prst="ellipse">
            <a:avLst/>
          </a:prstGeom>
          <a:solidFill>
            <a:srgbClr val="EBEB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C23E609-0008-49D3-9056-69D0AD877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320" y="6355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b="1" dirty="0"/>
              <a:t>© </a:t>
            </a:r>
            <a:r>
              <a:rPr lang="en-US" dirty="0"/>
              <a:t>Roundstone Insurance  |  </a:t>
            </a:r>
            <a:fld id="{2F9EC209-50F4-4D97-90CB-E0EEF683E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66C971BA-6AB9-49B8-A095-1B63473B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03" y="606851"/>
            <a:ext cx="10921189" cy="656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Headline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C9D5F0-709E-4F69-8A02-47A687175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003" y="1514405"/>
            <a:ext cx="10921189" cy="465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here to add text.</a:t>
            </a:r>
          </a:p>
        </p:txBody>
      </p:sp>
    </p:spTree>
    <p:extLst>
      <p:ext uri="{BB962C8B-B14F-4D97-AF65-F5344CB8AC3E}">
        <p14:creationId xmlns:p14="http://schemas.microsoft.com/office/powerpoint/2010/main" val="256622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4" r:id="rId4"/>
    <p:sldLayoutId id="2147483661" r:id="rId5"/>
    <p:sldLayoutId id="2147483694" r:id="rId6"/>
    <p:sldLayoutId id="2147483692" r:id="rId7"/>
    <p:sldLayoutId id="2147483676" r:id="rId8"/>
    <p:sldLayoutId id="2147483679" r:id="rId9"/>
    <p:sldLayoutId id="2147483678" r:id="rId10"/>
    <p:sldLayoutId id="2147483680" r:id="rId11"/>
    <p:sldLayoutId id="2147483688" r:id="rId12"/>
    <p:sldLayoutId id="214748369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7B868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B86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B86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B86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B86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79F2670-E8DB-DCE8-35AF-23406DDA3AC9}"/>
              </a:ext>
            </a:extLst>
          </p:cNvPr>
          <p:cNvGrpSpPr/>
          <p:nvPr/>
        </p:nvGrpSpPr>
        <p:grpSpPr>
          <a:xfrm>
            <a:off x="1838910" y="1759684"/>
            <a:ext cx="9641887" cy="3641428"/>
            <a:chOff x="1838910" y="1759684"/>
            <a:chExt cx="9641887" cy="36414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8E6322-E9CC-C7E6-E9E9-AA8D7ACB73BD}"/>
                </a:ext>
              </a:extLst>
            </p:cNvPr>
            <p:cNvSpPr/>
            <p:nvPr/>
          </p:nvSpPr>
          <p:spPr>
            <a:xfrm>
              <a:off x="1838910" y="1759684"/>
              <a:ext cx="9641887" cy="3641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7FF0AF-E160-9CDB-71B7-83CD2AEB7E3F}"/>
                </a:ext>
              </a:extLst>
            </p:cNvPr>
            <p:cNvSpPr txBox="1"/>
            <p:nvPr/>
          </p:nvSpPr>
          <p:spPr>
            <a:xfrm>
              <a:off x="2123122" y="1868926"/>
              <a:ext cx="91805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Reinsurance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(Risk Shifting) = </a:t>
              </a:r>
              <a:r>
                <a:rPr lang="en-US" sz="1400" dirty="0">
                  <a:solidFill>
                    <a:schemeClr val="bg1"/>
                  </a:solidFill>
                </a:rPr>
                <a:t>For claims above $500,000 and 125% of expected, reinsurance is purchased.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E27371-FBB5-A408-D0BC-D5CC9BB92DDC}"/>
              </a:ext>
            </a:extLst>
          </p:cNvPr>
          <p:cNvGrpSpPr/>
          <p:nvPr/>
        </p:nvGrpSpPr>
        <p:grpSpPr>
          <a:xfrm>
            <a:off x="1838911" y="2294829"/>
            <a:ext cx="9009491" cy="3089706"/>
            <a:chOff x="1838911" y="2294829"/>
            <a:chExt cx="9009491" cy="30897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3F45D2-BE80-7E83-5544-DAEA78162E44}"/>
                </a:ext>
              </a:extLst>
            </p:cNvPr>
            <p:cNvSpPr/>
            <p:nvPr/>
          </p:nvSpPr>
          <p:spPr>
            <a:xfrm>
              <a:off x="1838911" y="2294829"/>
              <a:ext cx="9009491" cy="3089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2C9876-D6C6-325E-50E2-E270B6CF9183}"/>
                </a:ext>
              </a:extLst>
            </p:cNvPr>
            <p:cNvSpPr txBox="1"/>
            <p:nvPr/>
          </p:nvSpPr>
          <p:spPr>
            <a:xfrm>
              <a:off x="2123122" y="2464999"/>
              <a:ext cx="67118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Pool Premium 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(Risk Sharing) = </a:t>
              </a:r>
              <a:r>
                <a:rPr lang="en-US" sz="1400" dirty="0">
                  <a:solidFill>
                    <a:schemeClr val="bg1"/>
                  </a:solidFill>
                </a:rPr>
                <a:t>For claims between $25,000 and $500,000, employers pool stop loss premiums and claims.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52369C9-5678-124D-0EA7-7BA2252E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Captive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F90A-E021-44A0-20F6-0D2EB3427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/>
              <a:t>© </a:t>
            </a:r>
            <a:r>
              <a:rPr lang="en-US"/>
              <a:t>Roundstone Insurance  |  </a:t>
            </a:r>
            <a:fld id="{2F9EC209-50F4-4D97-90CB-E0EEF683E8C2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17A016-DA02-F934-A7F9-852B1E586BF3}"/>
              </a:ext>
            </a:extLst>
          </p:cNvPr>
          <p:cNvGrpSpPr/>
          <p:nvPr/>
        </p:nvGrpSpPr>
        <p:grpSpPr>
          <a:xfrm>
            <a:off x="1717289" y="3143812"/>
            <a:ext cx="7788738" cy="2258668"/>
            <a:chOff x="1717289" y="3133302"/>
            <a:chExt cx="7788738" cy="22586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88E26C-032E-2809-268D-15FD01173E08}"/>
                </a:ext>
              </a:extLst>
            </p:cNvPr>
            <p:cNvSpPr/>
            <p:nvPr/>
          </p:nvSpPr>
          <p:spPr>
            <a:xfrm>
              <a:off x="1717289" y="3133302"/>
              <a:ext cx="7788738" cy="2258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2E709E-0978-3880-DB3F-2213C84208BA}"/>
                </a:ext>
              </a:extLst>
            </p:cNvPr>
            <p:cNvSpPr txBox="1"/>
            <p:nvPr/>
          </p:nvSpPr>
          <p:spPr>
            <a:xfrm>
              <a:off x="2123122" y="4001026"/>
              <a:ext cx="67118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Employer Claims Account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 (Risk Taking) = </a:t>
              </a:r>
              <a:r>
                <a:rPr lang="en-US" sz="1400" dirty="0">
                  <a:solidFill>
                    <a:schemeClr val="bg1"/>
                  </a:solidFill>
                </a:rPr>
                <a:t>Each employer will self insure at least $25,000 of claims per member, per policy period.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D78F1E-A3E4-25B5-C723-0E258B08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914" y="1749560"/>
            <a:ext cx="10811278" cy="44744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9A9894-82F5-0E04-4613-347B3030957C}"/>
              </a:ext>
            </a:extLst>
          </p:cNvPr>
          <p:cNvSpPr txBox="1"/>
          <p:nvPr/>
        </p:nvSpPr>
        <p:spPr>
          <a:xfrm>
            <a:off x="9553074" y="2395413"/>
            <a:ext cx="1277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Reserves</a:t>
            </a:r>
          </a:p>
        </p:txBody>
      </p:sp>
    </p:spTree>
    <p:extLst>
      <p:ext uri="{BB962C8B-B14F-4D97-AF65-F5344CB8AC3E}">
        <p14:creationId xmlns:p14="http://schemas.microsoft.com/office/powerpoint/2010/main" val="318113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undstone Color Palette">
      <a:dk1>
        <a:srgbClr val="39495B"/>
      </a:dk1>
      <a:lt1>
        <a:sysClr val="window" lastClr="FFFFFF"/>
      </a:lt1>
      <a:dk2>
        <a:srgbClr val="39495B"/>
      </a:dk2>
      <a:lt2>
        <a:srgbClr val="FFFFFF"/>
      </a:lt2>
      <a:accent1>
        <a:srgbClr val="39495B"/>
      </a:accent1>
      <a:accent2>
        <a:srgbClr val="9CB9C5"/>
      </a:accent2>
      <a:accent3>
        <a:srgbClr val="E5C568"/>
      </a:accent3>
      <a:accent4>
        <a:srgbClr val="A9BE5F"/>
      </a:accent4>
      <a:accent5>
        <a:srgbClr val="DD8A61"/>
      </a:accent5>
      <a:accent6>
        <a:srgbClr val="EBEBEB"/>
      </a:accent6>
      <a:hlink>
        <a:srgbClr val="9CB9C5"/>
      </a:hlink>
      <a:folHlink>
        <a:srgbClr val="39495B"/>
      </a:folHlink>
    </a:clrScheme>
    <a:fontScheme name="Roundstone Web Safe Default 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40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</TotalTime>
  <Words>81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How the Captive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Mangione</dc:creator>
  <cp:lastModifiedBy>Chris Mangione</cp:lastModifiedBy>
  <cp:revision>575</cp:revision>
  <dcterms:created xsi:type="dcterms:W3CDTF">2021-12-28T16:37:05Z</dcterms:created>
  <dcterms:modified xsi:type="dcterms:W3CDTF">2023-07-31T18:06:58Z</dcterms:modified>
</cp:coreProperties>
</file>